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23"/>
  </p:notesMasterIdLst>
  <p:sldIdLst>
    <p:sldId id="256" r:id="rId4"/>
    <p:sldId id="352" r:id="rId5"/>
    <p:sldId id="260" r:id="rId6"/>
    <p:sldId id="259" r:id="rId7"/>
    <p:sldId id="295" r:id="rId8"/>
    <p:sldId id="297" r:id="rId9"/>
    <p:sldId id="296" r:id="rId10"/>
    <p:sldId id="298" r:id="rId11"/>
    <p:sldId id="300" r:id="rId12"/>
    <p:sldId id="301" r:id="rId13"/>
    <p:sldId id="303" r:id="rId14"/>
    <p:sldId id="304" r:id="rId15"/>
    <p:sldId id="305" r:id="rId16"/>
    <p:sldId id="306" r:id="rId17"/>
    <p:sldId id="308" r:id="rId18"/>
    <p:sldId id="309" r:id="rId19"/>
    <p:sldId id="311" r:id="rId20"/>
    <p:sldId id="312" r:id="rId21"/>
    <p:sldId id="313" r:id="rId22"/>
    <p:sldId id="316" r:id="rId24"/>
    <p:sldId id="314" r:id="rId25"/>
    <p:sldId id="344" r:id="rId26"/>
    <p:sldId id="345" r:id="rId27"/>
    <p:sldId id="350" r:id="rId28"/>
    <p:sldId id="346" r:id="rId29"/>
    <p:sldId id="347" r:id="rId30"/>
    <p:sldId id="351" r:id="rId31"/>
    <p:sldId id="319" r:id="rId32"/>
    <p:sldId id="330" r:id="rId33"/>
    <p:sldId id="337" r:id="rId34"/>
    <p:sldId id="336" r:id="rId35"/>
    <p:sldId id="329" r:id="rId36"/>
    <p:sldId id="333" r:id="rId37"/>
    <p:sldId id="334" r:id="rId38"/>
    <p:sldId id="335" r:id="rId39"/>
    <p:sldId id="32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6575"/>
    <a:srgbClr val="88B9CC"/>
    <a:srgbClr val="2B5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8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62" y="394"/>
      </p:cViewPr>
      <p:guideLst>
        <p:guide orient="horz" pos="2160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7EA64-7488-497C-A187-74D603C67C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55CFC-6A9F-4CFF-892A-10CA3392B1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2700000">
            <a:off x="-2228743" y="2716767"/>
            <a:ext cx="3796239" cy="3796239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 rot="2700000">
            <a:off x="4393110" y="-321325"/>
            <a:ext cx="5268941" cy="5268941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 rot="2700000">
            <a:off x="6185755" y="3736325"/>
            <a:ext cx="5268941" cy="5268941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 rot="2700000" flipH="1">
            <a:off x="-298770" y="237519"/>
            <a:ext cx="801313" cy="801313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4" name="矩形: 圆角 13"/>
            <p:cNvSpPr/>
            <p:nvPr userDrawn="1"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700" y="273050"/>
            <a:ext cx="752800" cy="7302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0" y="6858000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276060523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7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rgbClr val="436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2700000">
            <a:off x="-2228743" y="2716767"/>
            <a:ext cx="3796239" cy="379623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 rot="2700000">
            <a:off x="4393110" y="-321325"/>
            <a:ext cx="5268941" cy="526894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 rot="2700000">
            <a:off x="6185755" y="3736325"/>
            <a:ext cx="5268941" cy="526894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 rot="2700000" flipH="1">
            <a:off x="-298770" y="237519"/>
            <a:ext cx="801313" cy="80131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4" name="矩形: 圆角 13"/>
            <p:cNvSpPr/>
            <p:nvPr userDrawn="1"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700" y="273050"/>
            <a:ext cx="752800" cy="7302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0" y="6858000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276060523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2700000">
            <a:off x="-2228743" y="2716767"/>
            <a:ext cx="3796239" cy="3796239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 rot="2700000">
            <a:off x="4393110" y="-321325"/>
            <a:ext cx="5268941" cy="5268941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 rot="2700000">
            <a:off x="6185755" y="3736325"/>
            <a:ext cx="5268941" cy="5268941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 rot="2700000" flipH="1">
            <a:off x="-298770" y="237519"/>
            <a:ext cx="801313" cy="801313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4" name="矩形: 圆角 13"/>
            <p:cNvSpPr/>
            <p:nvPr userDrawn="1"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700" y="273050"/>
            <a:ext cx="752800" cy="7302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0" y="6858000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276060523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rgbClr val="436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2700000">
            <a:off x="-2228743" y="2716767"/>
            <a:ext cx="3796239" cy="379623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 rot="2700000">
            <a:off x="4393110" y="-321325"/>
            <a:ext cx="5268941" cy="526894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 rot="2700000">
            <a:off x="6185755" y="3736325"/>
            <a:ext cx="5268941" cy="526894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 rot="2700000" flipH="1">
            <a:off x="-298770" y="237519"/>
            <a:ext cx="801313" cy="80131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4" name="矩形: 圆角 13"/>
            <p:cNvSpPr/>
            <p:nvPr userDrawn="1"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700" y="273050"/>
            <a:ext cx="752800" cy="7302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0" y="6858000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276060523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5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6.xml"/><Relationship Id="rId2" Type="http://schemas.openxmlformats.org/officeDocument/2006/relationships/hyperlink" Target="http://localhost:8080/onlinesystem" TargetMode="Externa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jpe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9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63" y="0"/>
            <a:ext cx="706977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2700000">
            <a:off x="-315563" y="-78134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2700000">
            <a:off x="7671290" y="277583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221098" y="2701995"/>
            <a:ext cx="742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高校在线答疑系统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46059" y="2489196"/>
            <a:ext cx="3678382" cy="1346310"/>
            <a:chOff x="4184073" y="3169227"/>
            <a:chExt cx="3678382" cy="92646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184073" y="3169227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184073" y="4095695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5144061" y="4090550"/>
            <a:ext cx="17830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组长：武茜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汇报人：黄明凤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：蒋晓丹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6539916" y="1401862"/>
            <a:ext cx="5393872" cy="5355125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2501" y="1447797"/>
            <a:ext cx="35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功能需求建模</a:t>
            </a:r>
            <a:endParaRPr lang="en-US" altLang="zh-CN" sz="2400" cap="all" dirty="0" smtClean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zh-CN" altLang="en-US" sz="2400" cap="all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活动图</a:t>
            </a:r>
            <a:r>
              <a:rPr lang="en-US" altLang="zh-CN" sz="24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zh-CN" altLang="en-US" sz="24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注册</a:t>
            </a:r>
            <a:endParaRPr lang="en-US" altLang="zh-CN" sz="2400" cap="all" dirty="0">
              <a:solidFill>
                <a:srgbClr val="88B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676758" y="351212"/>
            <a:ext cx="3008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应用建模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t="2116" b="1492"/>
          <a:stretch>
            <a:fillRect/>
          </a:stretch>
        </p:blipFill>
        <p:spPr>
          <a:xfrm>
            <a:off x="406281" y="2465614"/>
            <a:ext cx="5175225" cy="329292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449358" y="1401861"/>
            <a:ext cx="5393872" cy="5355125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712930" y="1447797"/>
            <a:ext cx="35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功能需求</a:t>
            </a:r>
            <a:r>
              <a:rPr lang="zh-CN" altLang="en-US" sz="2400" cap="all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建模</a:t>
            </a:r>
            <a:endParaRPr lang="en-US" altLang="zh-CN" sz="2400" cap="all" dirty="0" smtClean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zh-CN" altLang="en-US" sz="2400" cap="all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活动图</a:t>
            </a:r>
            <a:r>
              <a:rPr lang="en-US" altLang="zh-CN" sz="24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zh-CN" altLang="en-US" sz="24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发布问题</a:t>
            </a:r>
            <a:endParaRPr lang="en-US" altLang="zh-CN" sz="2400" cap="all" dirty="0">
              <a:solidFill>
                <a:srgbClr val="88B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t="3426" r="4244" b="1881"/>
          <a:stretch>
            <a:fillRect/>
          </a:stretch>
        </p:blipFill>
        <p:spPr>
          <a:xfrm>
            <a:off x="6667823" y="2694214"/>
            <a:ext cx="5138058" cy="31204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6539916" y="1401862"/>
            <a:ext cx="5393872" cy="5355125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2501" y="1447797"/>
            <a:ext cx="35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功能需求</a:t>
            </a:r>
            <a:r>
              <a:rPr lang="zh-CN" altLang="en-US" sz="2400" cap="all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建模</a:t>
            </a:r>
            <a:endParaRPr lang="en-US" altLang="zh-CN" sz="2400" cap="all" dirty="0" smtClean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zh-CN" altLang="en-US" sz="2400" cap="all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活动图</a:t>
            </a:r>
            <a:r>
              <a:rPr lang="en-US" altLang="zh-CN" sz="24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zh-CN" altLang="en-US" sz="24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发布课程答疑</a:t>
            </a:r>
            <a:endParaRPr lang="en-US" altLang="zh-CN" sz="2400" cap="all" dirty="0">
              <a:solidFill>
                <a:srgbClr val="88B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468731" y="377862"/>
            <a:ext cx="3323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应用建模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449358" y="1401861"/>
            <a:ext cx="5393872" cy="5355125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712930" y="1447797"/>
            <a:ext cx="35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功能需求</a:t>
            </a:r>
            <a:r>
              <a:rPr lang="zh-CN" altLang="en-US" sz="2400" cap="all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建模</a:t>
            </a:r>
            <a:endParaRPr lang="en-US" altLang="zh-CN" sz="2400" cap="all" dirty="0" smtClean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zh-CN" altLang="en-US" sz="2400" cap="all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活动图</a:t>
            </a:r>
            <a:r>
              <a:rPr lang="en-US" altLang="zh-CN" sz="24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zh-CN" altLang="en-US" sz="24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课程管理</a:t>
            </a:r>
            <a:endParaRPr lang="en-US" altLang="zh-CN" sz="2400" cap="all" dirty="0">
              <a:solidFill>
                <a:srgbClr val="88B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5834" r="3983" b="6198"/>
          <a:stretch>
            <a:fillRect/>
          </a:stretch>
        </p:blipFill>
        <p:spPr>
          <a:xfrm>
            <a:off x="619030" y="2930072"/>
            <a:ext cx="5054528" cy="28846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019" y="2251167"/>
            <a:ext cx="1446810" cy="370505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148208" y="1281405"/>
            <a:ext cx="3086914" cy="3136681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21754" y="2927467"/>
            <a:ext cx="1946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内容</a:t>
            </a:r>
            <a:r>
              <a:rPr lang="zh-CN" altLang="en-US" sz="2800" cap="all" dirty="0" smtClean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建模</a:t>
            </a:r>
            <a:r>
              <a:rPr lang="zh-CN" altLang="en-US" sz="2800" cap="all" dirty="0" smtClean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静态类</a:t>
            </a:r>
            <a:r>
              <a:rPr lang="zh-CN" altLang="en-US" sz="2800" cap="all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图</a:t>
            </a:r>
            <a:endParaRPr lang="en-US" altLang="zh-CN" sz="2800" cap="all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1028832" y="392866"/>
            <a:ext cx="23675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应用建模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06" y="312673"/>
            <a:ext cx="10058400" cy="6545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148208" y="1281405"/>
            <a:ext cx="3086914" cy="3136681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12430" y="2842286"/>
            <a:ext cx="2191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内容建模</a:t>
            </a:r>
            <a:endParaRPr lang="en-US" altLang="zh-CN" sz="2800" cap="all" dirty="0">
              <a:solidFill>
                <a:srgbClr val="88B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zh-CN" altLang="en-US" sz="2800" cap="all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动态状态图</a:t>
            </a:r>
            <a:endParaRPr lang="en-US" altLang="zh-CN" sz="2800" cap="all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964174" y="351296"/>
            <a:ext cx="2295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应用建模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3627" r="3050" b="5116"/>
          <a:stretch>
            <a:fillRect/>
          </a:stretch>
        </p:blipFill>
        <p:spPr>
          <a:xfrm>
            <a:off x="3350114" y="1453244"/>
            <a:ext cx="8841886" cy="46862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148208" y="1281405"/>
            <a:ext cx="3086914" cy="3136681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-135987" y="2981896"/>
            <a:ext cx="3360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超文本建模</a:t>
            </a:r>
            <a:endParaRPr lang="en-US" altLang="zh-CN" sz="2800" cap="all" dirty="0">
              <a:solidFill>
                <a:srgbClr val="88B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zh-CN" altLang="en-US" sz="2800" cap="all" dirty="0" smtClean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结构模型</a:t>
            </a:r>
            <a:r>
              <a:rPr lang="en-US" altLang="zh-CN" sz="2800" cap="all" dirty="0" smtClean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zh-CN" altLang="en-US" sz="2800" cap="all" dirty="0" smtClean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导航图</a:t>
            </a:r>
            <a:endParaRPr lang="en-US" altLang="zh-CN" sz="2800" cap="all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676758" y="351212"/>
            <a:ext cx="29209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应用建模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1" t="18305" r="24777" b="31636"/>
          <a:stretch>
            <a:fillRect/>
          </a:stretch>
        </p:blipFill>
        <p:spPr>
          <a:xfrm>
            <a:off x="3483423" y="1596789"/>
            <a:ext cx="9506224" cy="3924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148208" y="1281405"/>
            <a:ext cx="3086914" cy="3136681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-95044" y="2951946"/>
            <a:ext cx="3283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超文本建模</a:t>
            </a:r>
            <a:endParaRPr lang="en-US" altLang="zh-CN" sz="2800" cap="all" dirty="0">
              <a:solidFill>
                <a:srgbClr val="88B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zh-CN" altLang="en-US" sz="2800" cap="all" dirty="0" smtClean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访问模型</a:t>
            </a:r>
            <a:r>
              <a:rPr lang="en-US" altLang="zh-CN" sz="2800" cap="all" dirty="0" smtClean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zh-CN" altLang="en-US" sz="2800" cap="all" dirty="0" smtClean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导航图</a:t>
            </a:r>
            <a:endParaRPr lang="en-US" altLang="zh-CN" sz="2800" cap="all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611444" y="357473"/>
            <a:ext cx="30733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应用建模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5627" r="4050" b="8492"/>
          <a:stretch>
            <a:fillRect/>
          </a:stretch>
        </p:blipFill>
        <p:spPr>
          <a:xfrm>
            <a:off x="3407229" y="745124"/>
            <a:ext cx="8844642" cy="58897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148208" y="1281405"/>
            <a:ext cx="3086914" cy="3136681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20757" y="2951946"/>
            <a:ext cx="2191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适应性建模</a:t>
            </a:r>
            <a:endParaRPr lang="en-US" altLang="zh-CN" sz="2800" cap="all" dirty="0">
              <a:solidFill>
                <a:srgbClr val="88B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zh-CN" altLang="en-US" sz="2800" cap="all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静态</a:t>
            </a:r>
            <a:endParaRPr lang="en-US" altLang="zh-CN" sz="2800" cap="all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676758" y="351212"/>
            <a:ext cx="28774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应用建模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5703" r="22895" b="6026"/>
          <a:stretch>
            <a:fillRect/>
          </a:stretch>
        </p:blipFill>
        <p:spPr>
          <a:xfrm>
            <a:off x="3857439" y="619392"/>
            <a:ext cx="7825101" cy="60611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148208" y="1281405"/>
            <a:ext cx="3086914" cy="3136681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20757" y="2951946"/>
            <a:ext cx="2191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适应性建模</a:t>
            </a:r>
            <a:endParaRPr lang="en-US" altLang="zh-CN" sz="2800" cap="all" dirty="0">
              <a:solidFill>
                <a:srgbClr val="88B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zh-CN" altLang="en-US" sz="2800" cap="all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动态</a:t>
            </a:r>
            <a:endParaRPr lang="en-US" altLang="zh-CN" sz="2800" cap="all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676758" y="351212"/>
            <a:ext cx="27576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应用建模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4800" r="8092" b="21787"/>
          <a:stretch>
            <a:fillRect/>
          </a:stretch>
        </p:blipFill>
        <p:spPr>
          <a:xfrm>
            <a:off x="3509952" y="690707"/>
            <a:ext cx="8541021" cy="60729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13" y="0"/>
            <a:ext cx="706977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2700000">
            <a:off x="-315563" y="-78134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2700000">
            <a:off x="7671290" y="277583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621187" y="1666136"/>
            <a:ext cx="4949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gradFill>
                  <a:gsLst>
                    <a:gs pos="0">
                      <a:srgbClr val="2B5A72"/>
                    </a:gs>
                    <a:gs pos="51600">
                      <a:srgbClr val="88B9CC"/>
                    </a:gs>
                    <a:gs pos="100000">
                      <a:srgbClr val="436575"/>
                    </a:gs>
                  </a:gsLst>
                  <a:lin ang="5400000" scaled="1"/>
                </a:gra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04</a:t>
            </a:r>
            <a:endParaRPr lang="en-US" altLang="zh-CN" sz="8000" b="1" dirty="0">
              <a:gradFill>
                <a:gsLst>
                  <a:gs pos="0">
                    <a:srgbClr val="2B5A72"/>
                  </a:gs>
                  <a:gs pos="51600">
                    <a:srgbClr val="88B9CC"/>
                  </a:gs>
                  <a:gs pos="100000">
                    <a:srgbClr val="436575"/>
                  </a:gs>
                </a:gsLst>
                <a:lin ang="5400000" scaled="1"/>
              </a:gra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  <a:p>
            <a:pPr algn="ctr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Web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应用架构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56809" y="2913801"/>
            <a:ext cx="3678382" cy="926468"/>
            <a:chOff x="4184073" y="3169227"/>
            <a:chExt cx="3678382" cy="92646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184073" y="3169227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184073" y="4095695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4522097" y="3985541"/>
            <a:ext cx="3168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Web Application Architecture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48"/>
          <p:cNvSpPr txBox="1">
            <a:spLocks noChangeArrowheads="1"/>
          </p:cNvSpPr>
          <p:nvPr/>
        </p:nvSpPr>
        <p:spPr bwMode="auto">
          <a:xfrm>
            <a:off x="691381" y="349808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总架构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0" y="1039460"/>
            <a:ext cx="7122696" cy="58185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671991" y="3353520"/>
            <a:ext cx="4277284" cy="1190420"/>
            <a:chOff x="3881108" y="2166002"/>
            <a:chExt cx="4354033" cy="1124393"/>
          </a:xfrm>
        </p:grpSpPr>
        <p:sp>
          <p:nvSpPr>
            <p:cNvPr id="10" name="Rectangle 22"/>
            <p:cNvSpPr/>
            <p:nvPr/>
          </p:nvSpPr>
          <p:spPr>
            <a:xfrm>
              <a:off x="3881108" y="2166002"/>
              <a:ext cx="4354033" cy="1124393"/>
            </a:xfrm>
            <a:prstGeom prst="rect">
              <a:avLst/>
            </a:prstGeom>
            <a:solidFill>
              <a:srgbClr val="43657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 dirty="0">
                <a:latin typeface="+mn-ea"/>
              </a:endParaRPr>
            </a:p>
          </p:txBody>
        </p:sp>
        <p:sp>
          <p:nvSpPr>
            <p:cNvPr id="12" name="TextBox 23"/>
            <p:cNvSpPr txBox="1"/>
            <p:nvPr/>
          </p:nvSpPr>
          <p:spPr>
            <a:xfrm>
              <a:off x="4068788" y="2335746"/>
              <a:ext cx="3978673" cy="784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该</a:t>
              </a:r>
              <a:r>
                <a:rPr lang="zh-CN" altLang="zh-CN" sz="2400" dirty="0">
                  <a:solidFill>
                    <a:schemeClr val="bg1"/>
                  </a:solidFill>
                </a:rPr>
                <a:t>系统架构部分分为三层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：</a:t>
              </a:r>
              <a:r>
                <a:rPr lang="zh-CN" altLang="zh-CN" sz="2400" dirty="0" smtClean="0">
                  <a:solidFill>
                    <a:schemeClr val="bg1"/>
                  </a:solidFill>
                </a:rPr>
                <a:t>客户层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、应用层和数据库层</a:t>
              </a:r>
              <a:r>
                <a:rPr lang="zh-CN" altLang="zh-CN" sz="2400" dirty="0" smtClean="0">
                  <a:solidFill>
                    <a:schemeClr val="bg1"/>
                  </a:solidFill>
                </a:rPr>
                <a:t>。</a:t>
              </a:r>
              <a:endParaRPr lang="en-US" sz="20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819150"/>
            <a:ext cx="5518351" cy="5353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700000">
            <a:off x="-2228743" y="2716767"/>
            <a:ext cx="3796239" cy="3796239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2700000">
            <a:off x="4393110" y="-321325"/>
            <a:ext cx="5268941" cy="526894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 rot="2700000">
            <a:off x="6185755" y="3736325"/>
            <a:ext cx="5268941" cy="526894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555805" y="2587734"/>
            <a:ext cx="25426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gradFill>
                  <a:gsLst>
                    <a:gs pos="0">
                      <a:srgbClr val="2B5A72"/>
                    </a:gs>
                    <a:gs pos="51600">
                      <a:srgbClr val="88B9CC"/>
                    </a:gs>
                    <a:gs pos="100000">
                      <a:srgbClr val="436575"/>
                    </a:gs>
                  </a:gsLst>
                  <a:lin ang="5400000" scaled="1"/>
                </a:gra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目录</a:t>
            </a:r>
            <a:endParaRPr lang="en-US" altLang="zh-CN" sz="7200" b="1" dirty="0">
              <a:gradFill>
                <a:gsLst>
                  <a:gs pos="0">
                    <a:srgbClr val="2B5A72"/>
                  </a:gs>
                  <a:gs pos="51600">
                    <a:srgbClr val="88B9CC"/>
                  </a:gs>
                  <a:gs pos="100000">
                    <a:srgbClr val="436575"/>
                  </a:gs>
                </a:gsLst>
                <a:lin ang="5400000" scaled="1"/>
              </a:gra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  <a:p>
            <a:pPr algn="dist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Contents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20716" y="3763122"/>
            <a:ext cx="2162619" cy="640494"/>
            <a:chOff x="4094019" y="3169227"/>
            <a:chExt cx="3768436" cy="926468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094019" y="3169227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184073" y="4095695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7578667" y="544277"/>
            <a:ext cx="123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小组分工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78668" y="944306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Group Division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62680" y="54427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436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4000" b="1" i="1" dirty="0">
              <a:solidFill>
                <a:srgbClr val="43657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78667" y="1571424"/>
            <a:ext cx="16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答疑系统简介</a:t>
            </a:r>
            <a:endParaRPr lang="zh-CN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7578668" y="1971453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Brief Introduction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62680" y="1571424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436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4000" b="1" i="1" dirty="0">
              <a:solidFill>
                <a:srgbClr val="43657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78667" y="2598571"/>
            <a:ext cx="16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应用建模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78668" y="2998600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Web Application Modeling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62680" y="2598571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436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4000" b="1" i="1" dirty="0">
              <a:solidFill>
                <a:srgbClr val="43657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78667" y="3625718"/>
            <a:ext cx="215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应用架构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78668" y="4025747"/>
            <a:ext cx="3963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Web Application Architecture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62680" y="3625718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436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zh-CN" altLang="en-US" sz="4000" b="1" i="1" dirty="0">
              <a:solidFill>
                <a:srgbClr val="43657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6526084" y="483194"/>
            <a:ext cx="830403" cy="830403"/>
          </a:xfrm>
          <a:prstGeom prst="diamond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436575"/>
              </a:solidFill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6526084" y="1512881"/>
            <a:ext cx="830403" cy="830403"/>
          </a:xfrm>
          <a:prstGeom prst="diamond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436575"/>
              </a:solidFill>
            </a:endParaRPr>
          </a:p>
        </p:txBody>
      </p:sp>
      <p:sp>
        <p:nvSpPr>
          <p:cNvPr id="27" name="菱形 26"/>
          <p:cNvSpPr/>
          <p:nvPr/>
        </p:nvSpPr>
        <p:spPr>
          <a:xfrm>
            <a:off x="6526084" y="2542568"/>
            <a:ext cx="830403" cy="830403"/>
          </a:xfrm>
          <a:prstGeom prst="diamond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436575"/>
              </a:solidFill>
            </a:endParaRPr>
          </a:p>
        </p:txBody>
      </p:sp>
      <p:sp>
        <p:nvSpPr>
          <p:cNvPr id="28" name="菱形 27"/>
          <p:cNvSpPr/>
          <p:nvPr/>
        </p:nvSpPr>
        <p:spPr>
          <a:xfrm>
            <a:off x="6526084" y="3572255"/>
            <a:ext cx="830403" cy="830403"/>
          </a:xfrm>
          <a:prstGeom prst="diamond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436575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578667" y="4652866"/>
            <a:ext cx="1669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应用部署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578668" y="5052895"/>
            <a:ext cx="396389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Web Application Deployment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62680" y="4652866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436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zh-CN" altLang="en-US" sz="4000" b="1" i="1" dirty="0">
              <a:solidFill>
                <a:srgbClr val="43657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6526084" y="4601943"/>
            <a:ext cx="830403" cy="830403"/>
          </a:xfrm>
          <a:prstGeom prst="diamond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436575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759175" y="7500789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436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4000" b="1" i="1" dirty="0">
              <a:solidFill>
                <a:srgbClr val="43657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578725" y="5654675"/>
            <a:ext cx="2439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应用设计与构建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62680" y="5654710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436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  <a:endParaRPr lang="zh-CN" altLang="en-US" sz="4000" b="1" i="1" dirty="0">
              <a:solidFill>
                <a:srgbClr val="43657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菱形 35"/>
          <p:cNvSpPr/>
          <p:nvPr/>
        </p:nvSpPr>
        <p:spPr>
          <a:xfrm>
            <a:off x="6526084" y="5603787"/>
            <a:ext cx="830403" cy="830403"/>
          </a:xfrm>
          <a:prstGeom prst="diamond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436575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578667" y="6054819"/>
            <a:ext cx="396389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Web Application Design and Construction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mph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mph" presetSubtype="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3" presetClass="entr" presetSubtype="16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fill="hold" grpId="1" nodeType="withEffect">
                                  <p:stCondLst>
                                    <p:cond delay="8250"/>
                                  </p:stCondLst>
                                  <p:childTnLst>
                                    <p:animScale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" presetClass="emph" presetSubtype="0" fill="hold" grpId="1" nodeType="withEffect">
                                  <p:stCondLst>
                                    <p:cond delay="8250"/>
                                  </p:stCondLst>
                                  <p:childTnLst>
                                    <p:animScale>
                                      <p:cBhvr>
                                        <p:cTn id="168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5" grpId="2" bldLvl="0" animBg="1"/>
      <p:bldP spid="6" grpId="0" bldLvl="0" animBg="1"/>
      <p:bldP spid="6" grpId="1" bldLvl="0" animBg="1"/>
      <p:bldP spid="6" grpId="2" bldLvl="0" animBg="1"/>
      <p:bldP spid="8" grpId="0" bldLvl="0" animBg="1"/>
      <p:bldP spid="8" grpId="1" bldLvl="0" animBg="1"/>
      <p:bldP spid="8" grpId="2" bldLvl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bldLvl="0" animBg="1"/>
      <p:bldP spid="25" grpId="1" bldLvl="0" animBg="1"/>
      <p:bldP spid="25" grpId="2" bldLvl="0" animBg="1"/>
      <p:bldP spid="26" grpId="0" bldLvl="0" animBg="1"/>
      <p:bldP spid="26" grpId="1" bldLvl="0" animBg="1"/>
      <p:bldP spid="26" grpId="2" bldLvl="0" animBg="1"/>
      <p:bldP spid="27" grpId="0" bldLvl="0" animBg="1"/>
      <p:bldP spid="27" grpId="1" bldLvl="0" animBg="1"/>
      <p:bldP spid="27" grpId="2" bldLvl="0" animBg="1"/>
      <p:bldP spid="28" grpId="0" bldLvl="0" animBg="1"/>
      <p:bldP spid="28" grpId="1" bldLvl="0" animBg="1"/>
      <p:bldP spid="28" grpId="2" bldLvl="0" animBg="1"/>
      <p:bldP spid="29" grpId="0"/>
      <p:bldP spid="30" grpId="0"/>
      <p:bldP spid="31" grpId="0"/>
      <p:bldP spid="32" grpId="0" bldLvl="0" animBg="1"/>
      <p:bldP spid="32" grpId="1" bldLvl="0" animBg="1"/>
      <p:bldP spid="32" grpId="2" bldLvl="0" animBg="1"/>
      <p:bldP spid="33" grpId="0"/>
      <p:bldP spid="34" grpId="0"/>
      <p:bldP spid="35" grpId="0"/>
      <p:bldP spid="36" grpId="0" bldLvl="0" animBg="1"/>
      <p:bldP spid="36" grpId="1" bldLvl="0" animBg="1"/>
      <p:bldP spid="36" grpId="2" bldLvl="0" animBg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48"/>
          <p:cNvSpPr txBox="1">
            <a:spLocks noChangeArrowheads="1"/>
          </p:cNvSpPr>
          <p:nvPr/>
        </p:nvSpPr>
        <p:spPr bwMode="auto">
          <a:xfrm>
            <a:off x="691381" y="349810"/>
            <a:ext cx="3143640" cy="46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en-US" altLang="zh-CN" b="1" dirty="0"/>
              <a:t> </a:t>
            </a:r>
            <a:r>
              <a:rPr lang="en-US" altLang="zh-CN" b="1" dirty="0" smtClean="0"/>
              <a:t>   Struts2 MVC</a:t>
            </a:r>
            <a:r>
              <a:rPr lang="zh-CN" altLang="en-US" b="1" dirty="0" smtClean="0"/>
              <a:t>架构</a:t>
            </a:r>
            <a:endParaRPr lang="zh-CN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1534886" y="5405532"/>
            <a:ext cx="10123714" cy="1238526"/>
            <a:chOff x="3881108" y="2166002"/>
            <a:chExt cx="4354033" cy="1169831"/>
          </a:xfrm>
        </p:grpSpPr>
        <p:sp>
          <p:nvSpPr>
            <p:cNvPr id="10" name="Rectangle 22"/>
            <p:cNvSpPr/>
            <p:nvPr/>
          </p:nvSpPr>
          <p:spPr>
            <a:xfrm>
              <a:off x="3881108" y="2166002"/>
              <a:ext cx="4354033" cy="1124393"/>
            </a:xfrm>
            <a:prstGeom prst="rect">
              <a:avLst/>
            </a:prstGeom>
            <a:solidFill>
              <a:srgbClr val="43657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 dirty="0">
                <a:latin typeface="+mn-ea"/>
              </a:endParaRPr>
            </a:p>
          </p:txBody>
        </p:sp>
        <p:sp>
          <p:nvSpPr>
            <p:cNvPr id="12" name="TextBox 23"/>
            <p:cNvSpPr txBox="1"/>
            <p:nvPr/>
          </p:nvSpPr>
          <p:spPr>
            <a:xfrm>
              <a:off x="4078152" y="2202080"/>
              <a:ext cx="3757170" cy="1133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>
                  <a:solidFill>
                    <a:schemeClr val="bg1"/>
                  </a:solidFill>
                </a:rPr>
                <a:t>该系统采用了</a:t>
              </a:r>
              <a:r>
                <a:rPr lang="en-US" altLang="zh-CN" dirty="0">
                  <a:solidFill>
                    <a:schemeClr val="bg1"/>
                  </a:solidFill>
                </a:rPr>
                <a:t>MVC</a:t>
              </a:r>
              <a:r>
                <a:rPr lang="zh-CN" altLang="zh-CN" dirty="0">
                  <a:solidFill>
                    <a:schemeClr val="bg1"/>
                  </a:solidFill>
                </a:rPr>
                <a:t>模式进行开发，</a:t>
              </a:r>
              <a:r>
                <a:rPr lang="en-US" altLang="zh-CN" dirty="0">
                  <a:solidFill>
                    <a:schemeClr val="bg1"/>
                  </a:solidFill>
                </a:rPr>
                <a:t>model</a:t>
              </a:r>
              <a:r>
                <a:rPr lang="zh-CN" altLang="zh-CN" dirty="0">
                  <a:solidFill>
                    <a:schemeClr val="bg1"/>
                  </a:solidFill>
                </a:rPr>
                <a:t>层主要用于数据模型的建立以及与后台数据库的交互连接，</a:t>
              </a:r>
              <a:r>
                <a:rPr lang="en-US" altLang="zh-CN" dirty="0">
                  <a:solidFill>
                    <a:schemeClr val="bg1"/>
                  </a:solidFill>
                </a:rPr>
                <a:t>view</a:t>
              </a:r>
              <a:r>
                <a:rPr lang="zh-CN" altLang="zh-CN" dirty="0">
                  <a:solidFill>
                    <a:schemeClr val="bg1"/>
                  </a:solidFill>
                </a:rPr>
                <a:t>（视图层）主要有</a:t>
              </a:r>
              <a:r>
                <a:rPr lang="en-US" altLang="zh-CN" dirty="0">
                  <a:solidFill>
                    <a:schemeClr val="bg1"/>
                  </a:solidFill>
                </a:rPr>
                <a:t>JSP</a:t>
              </a:r>
              <a:r>
                <a:rPr lang="zh-CN" altLang="zh-CN" dirty="0">
                  <a:solidFill>
                    <a:schemeClr val="bg1"/>
                  </a:solidFill>
                </a:rPr>
                <a:t>构成，负责页面的动态显示，</a:t>
              </a:r>
              <a:r>
                <a:rPr lang="en-US" altLang="zh-CN" dirty="0">
                  <a:solidFill>
                    <a:schemeClr val="bg1"/>
                  </a:solidFill>
                </a:rPr>
                <a:t>control</a:t>
              </a:r>
              <a:r>
                <a:rPr lang="zh-CN" altLang="zh-CN" dirty="0">
                  <a:solidFill>
                    <a:schemeClr val="bg1"/>
                  </a:solidFill>
                </a:rPr>
                <a:t>层主要交由</a:t>
              </a:r>
              <a:r>
                <a:rPr lang="en-US" altLang="zh-CN" dirty="0">
                  <a:solidFill>
                    <a:schemeClr val="bg1"/>
                  </a:solidFill>
                </a:rPr>
                <a:t>struts</a:t>
              </a:r>
              <a:r>
                <a:rPr lang="zh-CN" altLang="zh-CN" dirty="0">
                  <a:solidFill>
                    <a:schemeClr val="bg1"/>
                  </a:solidFill>
                </a:rPr>
                <a:t>框架来实现，用来处理业务逻辑和页面之间的跳转。并将</a:t>
              </a:r>
              <a:r>
                <a:rPr lang="en-US" altLang="zh-CN" dirty="0">
                  <a:solidFill>
                    <a:schemeClr val="bg1"/>
                  </a:solidFill>
                </a:rPr>
                <a:t>Struts</a:t>
              </a:r>
              <a:r>
                <a:rPr lang="zh-CN" altLang="zh-CN" dirty="0">
                  <a:solidFill>
                    <a:schemeClr val="bg1"/>
                  </a:solidFill>
                </a:rPr>
                <a:t>中的</a:t>
              </a:r>
              <a:r>
                <a:rPr lang="en-US" altLang="zh-CN" dirty="0">
                  <a:solidFill>
                    <a:schemeClr val="bg1"/>
                  </a:solidFill>
                </a:rPr>
                <a:t>action</a:t>
              </a:r>
              <a:r>
                <a:rPr lang="zh-CN" altLang="zh-CN" dirty="0">
                  <a:solidFill>
                    <a:schemeClr val="bg1"/>
                  </a:solidFill>
                </a:rPr>
                <a:t>类交由</a:t>
              </a:r>
              <a:r>
                <a:rPr lang="en-US" altLang="zh-CN" dirty="0">
                  <a:solidFill>
                    <a:schemeClr val="bg1"/>
                  </a:solidFill>
                </a:rPr>
                <a:t>Spring</a:t>
              </a:r>
              <a:r>
                <a:rPr lang="zh-CN" altLang="zh-CN" dirty="0">
                  <a:solidFill>
                    <a:schemeClr val="bg1"/>
                  </a:solidFill>
                </a:rPr>
                <a:t>来管理，可以很大程度上简化开发。</a:t>
              </a:r>
              <a:endParaRPr lang="zh-CN" altLang="zh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9" y="865902"/>
            <a:ext cx="11631746" cy="43174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7164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83185" y="1235525"/>
            <a:ext cx="49747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zh-CN" sz="1600" dirty="0">
                <a:solidFill>
                  <a:schemeClr val="bg1"/>
                </a:solidFill>
              </a:rPr>
              <a:t>、客户端初始化一个指向</a:t>
            </a:r>
            <a:r>
              <a:rPr lang="en-US" altLang="zh-CN" sz="1600" dirty="0">
                <a:solidFill>
                  <a:schemeClr val="bg1"/>
                </a:solidFill>
              </a:rPr>
              <a:t>Servlet</a:t>
            </a:r>
            <a:r>
              <a:rPr lang="zh-CN" altLang="zh-CN" sz="1600" dirty="0">
                <a:solidFill>
                  <a:schemeClr val="bg1"/>
                </a:solidFill>
              </a:rPr>
              <a:t>容器（我们这里是</a:t>
            </a:r>
            <a:r>
              <a:rPr lang="en-US" altLang="zh-CN" sz="1600" dirty="0">
                <a:solidFill>
                  <a:schemeClr val="bg1"/>
                </a:solidFill>
              </a:rPr>
              <a:t>Tomcat</a:t>
            </a:r>
            <a:r>
              <a:rPr lang="zh-CN" altLang="zh-CN" sz="1600" dirty="0">
                <a:solidFill>
                  <a:schemeClr val="bg1"/>
                </a:solidFill>
              </a:rPr>
              <a:t>）的请求；</a:t>
            </a:r>
            <a:br>
              <a:rPr lang="en-US" altLang="zh-CN" sz="1600" dirty="0">
                <a:solidFill>
                  <a:schemeClr val="bg1"/>
                </a:solidFill>
              </a:rPr>
            </a:br>
            <a:r>
              <a:rPr lang="en-US" altLang="zh-CN" sz="1600" dirty="0">
                <a:solidFill>
                  <a:schemeClr val="bg1"/>
                </a:solidFill>
              </a:rPr>
              <a:t>2</a:t>
            </a:r>
            <a:r>
              <a:rPr lang="zh-CN" altLang="zh-CN" sz="1600" dirty="0">
                <a:solidFill>
                  <a:schemeClr val="bg1"/>
                </a:solidFill>
              </a:rPr>
              <a:t>、这个请求经过一系列的过滤器</a:t>
            </a:r>
            <a:r>
              <a:rPr lang="zh-CN" altLang="en-US" sz="1600" dirty="0">
                <a:solidFill>
                  <a:schemeClr val="bg1"/>
                </a:solidFill>
              </a:rPr>
              <a:t>，</a:t>
            </a:r>
            <a:r>
              <a:rPr lang="zh-CN" altLang="zh-CN" sz="1600" dirty="0">
                <a:solidFill>
                  <a:schemeClr val="bg1"/>
                </a:solidFill>
              </a:rPr>
              <a:t>这些过滤器中有一个叫做</a:t>
            </a:r>
            <a:r>
              <a:rPr lang="en-US" altLang="zh-CN" sz="1600" dirty="0" err="1">
                <a:solidFill>
                  <a:schemeClr val="bg1"/>
                </a:solidFill>
              </a:rPr>
              <a:t>ActionContextCleanUp</a:t>
            </a:r>
            <a:r>
              <a:rPr lang="zh-CN" altLang="zh-CN" sz="1600" dirty="0">
                <a:solidFill>
                  <a:schemeClr val="bg1"/>
                </a:solidFill>
              </a:rPr>
              <a:t>的可选过滤器，这个过滤器对于</a:t>
            </a:r>
            <a:r>
              <a:rPr lang="en-US" altLang="zh-CN" sz="1600" dirty="0">
                <a:solidFill>
                  <a:schemeClr val="bg1"/>
                </a:solidFill>
              </a:rPr>
              <a:t>Struts2</a:t>
            </a:r>
            <a:r>
              <a:rPr lang="zh-CN" altLang="zh-CN" sz="1600" dirty="0">
                <a:solidFill>
                  <a:schemeClr val="bg1"/>
                </a:solidFill>
              </a:rPr>
              <a:t>和其他框架的集成很有帮助。</a:t>
            </a:r>
            <a:br>
              <a:rPr lang="en-US" altLang="zh-CN" sz="1600" dirty="0">
                <a:solidFill>
                  <a:schemeClr val="bg1"/>
                </a:solidFill>
              </a:rPr>
            </a:br>
            <a:r>
              <a:rPr lang="en-US" altLang="zh-CN" sz="1600" dirty="0">
                <a:solidFill>
                  <a:schemeClr val="bg1"/>
                </a:solidFill>
              </a:rPr>
              <a:t>3</a:t>
            </a:r>
            <a:r>
              <a:rPr lang="zh-CN" altLang="zh-CN" sz="1600" dirty="0">
                <a:solidFill>
                  <a:schemeClr val="bg1"/>
                </a:solidFill>
              </a:rPr>
              <a:t>、接着</a:t>
            </a:r>
            <a:r>
              <a:rPr lang="en-US" altLang="zh-CN" sz="1600" dirty="0" err="1">
                <a:solidFill>
                  <a:schemeClr val="bg1"/>
                </a:solidFill>
              </a:rPr>
              <a:t>FilterDispatcher</a:t>
            </a:r>
            <a:r>
              <a:rPr lang="zh-CN" altLang="zh-CN" sz="1600" dirty="0">
                <a:solidFill>
                  <a:schemeClr val="bg1"/>
                </a:solidFill>
              </a:rPr>
              <a:t>被调用，</a:t>
            </a:r>
            <a:r>
              <a:rPr lang="en-US" altLang="zh-CN" sz="1600" dirty="0" err="1">
                <a:solidFill>
                  <a:schemeClr val="bg1"/>
                </a:solidFill>
              </a:rPr>
              <a:t>FilterDispatcher</a:t>
            </a:r>
            <a:r>
              <a:rPr lang="zh-CN" altLang="zh-CN" sz="1600" dirty="0">
                <a:solidFill>
                  <a:schemeClr val="bg1"/>
                </a:solidFill>
              </a:rPr>
              <a:t>询问</a:t>
            </a:r>
            <a:r>
              <a:rPr lang="en-US" altLang="zh-CN" sz="1600" dirty="0" err="1">
                <a:solidFill>
                  <a:schemeClr val="bg1"/>
                </a:solidFill>
              </a:rPr>
              <a:t>ActionMapper</a:t>
            </a:r>
            <a:r>
              <a:rPr lang="zh-CN" altLang="zh-CN" sz="1600" dirty="0">
                <a:solidFill>
                  <a:schemeClr val="bg1"/>
                </a:solidFill>
              </a:rPr>
              <a:t>来决定这个请求是否需要调用某个</a:t>
            </a:r>
            <a:br>
              <a:rPr lang="en-US" altLang="zh-CN" sz="1600" dirty="0">
                <a:solidFill>
                  <a:schemeClr val="bg1"/>
                </a:solidFill>
              </a:rPr>
            </a:br>
            <a:r>
              <a:rPr lang="en-US" altLang="zh-CN" sz="1600" dirty="0">
                <a:solidFill>
                  <a:schemeClr val="bg1"/>
                </a:solidFill>
              </a:rPr>
              <a:t>Action</a:t>
            </a:r>
            <a:r>
              <a:rPr lang="zh-CN" altLang="zh-CN" sz="1600" dirty="0">
                <a:solidFill>
                  <a:schemeClr val="bg1"/>
                </a:solidFill>
              </a:rPr>
              <a:t>；</a:t>
            </a:r>
            <a:br>
              <a:rPr lang="en-US" altLang="zh-CN" sz="1600" dirty="0">
                <a:solidFill>
                  <a:schemeClr val="bg1"/>
                </a:solidFill>
              </a:rPr>
            </a:br>
            <a:r>
              <a:rPr lang="en-US" altLang="zh-CN" sz="1600" dirty="0">
                <a:solidFill>
                  <a:schemeClr val="bg1"/>
                </a:solidFill>
              </a:rPr>
              <a:t>4</a:t>
            </a:r>
            <a:r>
              <a:rPr lang="zh-CN" altLang="zh-CN" sz="1600" dirty="0">
                <a:solidFill>
                  <a:schemeClr val="bg1"/>
                </a:solidFill>
              </a:rPr>
              <a:t>、如果</a:t>
            </a:r>
            <a:r>
              <a:rPr lang="en-US" altLang="zh-CN" sz="1600" dirty="0" err="1">
                <a:solidFill>
                  <a:schemeClr val="bg1"/>
                </a:solidFill>
              </a:rPr>
              <a:t>ActionMapper</a:t>
            </a:r>
            <a:r>
              <a:rPr lang="zh-CN" altLang="zh-CN" sz="1600" dirty="0">
                <a:solidFill>
                  <a:schemeClr val="bg1"/>
                </a:solidFill>
              </a:rPr>
              <a:t>决定需要调用某个</a:t>
            </a:r>
            <a:r>
              <a:rPr lang="en-US" altLang="zh-CN" sz="1600" dirty="0">
                <a:solidFill>
                  <a:schemeClr val="bg1"/>
                </a:solidFill>
              </a:rPr>
              <a:t>Action</a:t>
            </a:r>
            <a:r>
              <a:rPr lang="zh-CN" altLang="zh-CN" sz="1600" dirty="0">
                <a:solidFill>
                  <a:schemeClr val="bg1"/>
                </a:solidFill>
              </a:rPr>
              <a:t>，</a:t>
            </a:r>
            <a:r>
              <a:rPr lang="en-US" altLang="zh-CN" sz="1600" dirty="0" err="1">
                <a:solidFill>
                  <a:schemeClr val="bg1"/>
                </a:solidFill>
              </a:rPr>
              <a:t>FilterDispatcher</a:t>
            </a:r>
            <a:r>
              <a:rPr lang="zh-CN" altLang="zh-CN" sz="1600" dirty="0">
                <a:solidFill>
                  <a:schemeClr val="bg1"/>
                </a:solidFill>
              </a:rPr>
              <a:t>把请求的处理交给</a:t>
            </a:r>
            <a:r>
              <a:rPr lang="en-US" altLang="zh-CN" sz="1600" dirty="0" err="1">
                <a:solidFill>
                  <a:schemeClr val="bg1"/>
                </a:solidFill>
              </a:rPr>
              <a:t>ActionProxy</a:t>
            </a:r>
            <a:r>
              <a:rPr lang="zh-CN" altLang="zh-CN" sz="1600" dirty="0">
                <a:solidFill>
                  <a:schemeClr val="bg1"/>
                </a:solidFill>
              </a:rPr>
              <a:t>；</a:t>
            </a:r>
            <a:br>
              <a:rPr lang="en-US" altLang="zh-CN" sz="1600" dirty="0">
                <a:solidFill>
                  <a:schemeClr val="bg1"/>
                </a:solidFill>
              </a:rPr>
            </a:br>
            <a:r>
              <a:rPr lang="en-US" altLang="zh-CN" sz="1600" dirty="0">
                <a:solidFill>
                  <a:schemeClr val="bg1"/>
                </a:solidFill>
              </a:rPr>
              <a:t>5</a:t>
            </a:r>
            <a:r>
              <a:rPr lang="zh-CN" altLang="zh-CN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</a:rPr>
              <a:t>ActionProxy</a:t>
            </a:r>
            <a:r>
              <a:rPr lang="zh-CN" altLang="zh-CN" sz="1600" dirty="0">
                <a:solidFill>
                  <a:schemeClr val="bg1"/>
                </a:solidFill>
              </a:rPr>
              <a:t>通过</a:t>
            </a:r>
            <a:r>
              <a:rPr lang="en-US" altLang="zh-CN" sz="1600" dirty="0">
                <a:solidFill>
                  <a:schemeClr val="bg1"/>
                </a:solidFill>
              </a:rPr>
              <a:t>Configuration Manager</a:t>
            </a:r>
            <a:r>
              <a:rPr lang="zh-CN" altLang="zh-CN" sz="1600" dirty="0">
                <a:solidFill>
                  <a:schemeClr val="bg1"/>
                </a:solidFill>
              </a:rPr>
              <a:t>询问框架的配置文件，找到需要调用的</a:t>
            </a:r>
            <a:r>
              <a:rPr lang="en-US" altLang="zh-CN" sz="1600" dirty="0">
                <a:solidFill>
                  <a:schemeClr val="bg1"/>
                </a:solidFill>
              </a:rPr>
              <a:t>Action</a:t>
            </a:r>
            <a:r>
              <a:rPr lang="zh-CN" altLang="zh-CN" sz="1600" dirty="0">
                <a:solidFill>
                  <a:schemeClr val="bg1"/>
                </a:solidFill>
              </a:rPr>
              <a:t>类；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6</a:t>
            </a:r>
            <a:r>
              <a:rPr lang="zh-CN" altLang="zh-CN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</a:rPr>
              <a:t>ActionProxy</a:t>
            </a:r>
            <a:r>
              <a:rPr lang="zh-CN" altLang="zh-CN" sz="1600" dirty="0">
                <a:solidFill>
                  <a:schemeClr val="bg1"/>
                </a:solidFill>
              </a:rPr>
              <a:t>创建一个</a:t>
            </a:r>
            <a:r>
              <a:rPr lang="en-US" altLang="zh-CN" sz="1600" dirty="0" err="1">
                <a:solidFill>
                  <a:schemeClr val="bg1"/>
                </a:solidFill>
              </a:rPr>
              <a:t>ActionInvocation</a:t>
            </a:r>
            <a:r>
              <a:rPr lang="zh-CN" altLang="zh-CN" sz="1600" dirty="0">
                <a:solidFill>
                  <a:schemeClr val="bg1"/>
                </a:solidFill>
              </a:rPr>
              <a:t>的实例。</a:t>
            </a:r>
            <a:br>
              <a:rPr lang="en-US" altLang="zh-CN" sz="1600" dirty="0">
                <a:solidFill>
                  <a:schemeClr val="bg1"/>
                </a:solidFill>
              </a:rPr>
            </a:br>
            <a:r>
              <a:rPr lang="en-US" altLang="zh-CN" sz="1600" dirty="0">
                <a:solidFill>
                  <a:schemeClr val="bg1"/>
                </a:solidFill>
              </a:rPr>
              <a:t>7</a:t>
            </a:r>
            <a:r>
              <a:rPr lang="zh-CN" altLang="zh-CN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</a:rPr>
              <a:t>ActionInvocation</a:t>
            </a:r>
            <a:r>
              <a:rPr lang="zh-CN" altLang="zh-CN" sz="1600" dirty="0">
                <a:solidFill>
                  <a:schemeClr val="bg1"/>
                </a:solidFill>
              </a:rPr>
              <a:t>实例使用命名模式来调用，在调用</a:t>
            </a:r>
            <a:r>
              <a:rPr lang="en-US" altLang="zh-CN" sz="1600" dirty="0">
                <a:solidFill>
                  <a:schemeClr val="bg1"/>
                </a:solidFill>
              </a:rPr>
              <a:t>Action</a:t>
            </a:r>
            <a:r>
              <a:rPr lang="zh-CN" altLang="zh-CN" sz="1600" dirty="0">
                <a:solidFill>
                  <a:schemeClr val="bg1"/>
                </a:solidFill>
              </a:rPr>
              <a:t>的过程前后，涉及到相关拦截（在我们这里是</a:t>
            </a:r>
            <a:r>
              <a:rPr lang="en-US" altLang="zh-CN" sz="1600" dirty="0">
                <a:solidFill>
                  <a:schemeClr val="bg1"/>
                </a:solidFill>
              </a:rPr>
              <a:t>MyInterceptor.java</a:t>
            </a:r>
            <a:r>
              <a:rPr lang="zh-CN" altLang="zh-CN" sz="1600" dirty="0">
                <a:solidFill>
                  <a:schemeClr val="bg1"/>
                </a:solidFill>
              </a:rPr>
              <a:t>来实现的，用来验证登录）的调用。</a:t>
            </a:r>
            <a:br>
              <a:rPr lang="en-US" altLang="zh-CN" sz="1600" dirty="0">
                <a:solidFill>
                  <a:schemeClr val="bg1"/>
                </a:solidFill>
              </a:rPr>
            </a:br>
            <a:r>
              <a:rPr lang="en-US" altLang="zh-CN" sz="1600" dirty="0">
                <a:solidFill>
                  <a:schemeClr val="bg1"/>
                </a:solidFill>
              </a:rPr>
              <a:t>8</a:t>
            </a:r>
            <a:r>
              <a:rPr lang="zh-CN" altLang="zh-CN" sz="1600" dirty="0">
                <a:solidFill>
                  <a:schemeClr val="bg1"/>
                </a:solidFill>
              </a:rPr>
              <a:t>、一旦</a:t>
            </a:r>
            <a:r>
              <a:rPr lang="en-US" altLang="zh-CN" sz="1600" dirty="0">
                <a:solidFill>
                  <a:schemeClr val="bg1"/>
                </a:solidFill>
              </a:rPr>
              <a:t>Action</a:t>
            </a:r>
            <a:r>
              <a:rPr lang="zh-CN" altLang="zh-CN" sz="1600" dirty="0">
                <a:solidFill>
                  <a:schemeClr val="bg1"/>
                </a:solidFill>
              </a:rPr>
              <a:t>执行完毕，</a:t>
            </a:r>
            <a:r>
              <a:rPr lang="en-US" altLang="zh-CN" sz="1600" dirty="0" err="1">
                <a:solidFill>
                  <a:schemeClr val="bg1"/>
                </a:solidFill>
              </a:rPr>
              <a:t>ActionInvocation</a:t>
            </a:r>
            <a:r>
              <a:rPr lang="zh-CN" altLang="zh-CN" sz="1600" dirty="0">
                <a:solidFill>
                  <a:schemeClr val="bg1"/>
                </a:solidFill>
              </a:rPr>
              <a:t>负责根据</a:t>
            </a:r>
            <a:r>
              <a:rPr lang="en-US" altLang="zh-CN" sz="1600" dirty="0">
                <a:solidFill>
                  <a:schemeClr val="bg1"/>
                </a:solidFill>
              </a:rPr>
              <a:t>struts.xml</a:t>
            </a:r>
            <a:r>
              <a:rPr lang="zh-CN" altLang="zh-CN" sz="1600" dirty="0">
                <a:solidFill>
                  <a:schemeClr val="bg1"/>
                </a:solidFill>
              </a:rPr>
              <a:t>中的配置找到对应的返回结果。返回结果通常是一个需要被表示的</a:t>
            </a:r>
            <a:r>
              <a:rPr lang="en-US" altLang="zh-CN" sz="1600" dirty="0">
                <a:solidFill>
                  <a:schemeClr val="bg1"/>
                </a:solidFill>
              </a:rPr>
              <a:t>JSP</a:t>
            </a:r>
            <a:r>
              <a:rPr lang="zh-CN" altLang="zh-CN" sz="1600" dirty="0">
                <a:solidFill>
                  <a:schemeClr val="bg1"/>
                </a:solidFill>
              </a:rPr>
              <a:t>或者</a:t>
            </a:r>
            <a:r>
              <a:rPr lang="en-US" altLang="zh-CN" sz="1600" dirty="0" err="1">
                <a:solidFill>
                  <a:schemeClr val="bg1"/>
                </a:solidFill>
              </a:rPr>
              <a:t>FreeMarker</a:t>
            </a:r>
            <a:r>
              <a:rPr lang="zh-CN" altLang="zh-CN" sz="1600" dirty="0">
                <a:solidFill>
                  <a:schemeClr val="bg1"/>
                </a:solidFill>
              </a:rPr>
              <a:t>的模版。</a:t>
            </a:r>
            <a:endParaRPr lang="zh-CN" altLang="zh-CN" sz="1600" dirty="0">
              <a:solidFill>
                <a:schemeClr val="bg1"/>
              </a:solidFill>
            </a:endParaRPr>
          </a:p>
        </p:txBody>
      </p:sp>
      <p:sp>
        <p:nvSpPr>
          <p:cNvPr id="10" name="文本框 48"/>
          <p:cNvSpPr txBox="1">
            <a:spLocks noChangeArrowheads="1"/>
          </p:cNvSpPr>
          <p:nvPr/>
        </p:nvSpPr>
        <p:spPr bwMode="auto">
          <a:xfrm>
            <a:off x="6453664" y="329781"/>
            <a:ext cx="2908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en-US" altLang="zh-CN" b="1" dirty="0" smtClean="0">
                <a:solidFill>
                  <a:schemeClr val="bg1"/>
                </a:solidFill>
              </a:rPr>
              <a:t>Struts2 </a:t>
            </a:r>
            <a:r>
              <a:rPr lang="zh-CN" altLang="en-US" b="1" dirty="0" smtClean="0">
                <a:solidFill>
                  <a:schemeClr val="bg1"/>
                </a:solidFill>
              </a:rPr>
              <a:t>结构体系</a:t>
            </a:r>
            <a:endParaRPr lang="zh-CN" altLang="zh-CN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5" y="71118"/>
            <a:ext cx="5464080" cy="6715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13" y="0"/>
            <a:ext cx="706977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2700000">
            <a:off x="-315563" y="-78134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2700000">
            <a:off x="7671290" y="277583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224845" y="1657083"/>
            <a:ext cx="7406042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gradFill>
                  <a:gsLst>
                    <a:gs pos="0">
                      <a:srgbClr val="2B5A72"/>
                    </a:gs>
                    <a:gs pos="51600">
                      <a:srgbClr val="88B9CC"/>
                    </a:gs>
                    <a:gs pos="100000">
                      <a:srgbClr val="436575"/>
                    </a:gs>
                  </a:gsLst>
                  <a:lin ang="5400000" scaled="1"/>
                </a:gra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05</a:t>
            </a:r>
            <a:endParaRPr lang="en-US" altLang="zh-CN" sz="8000" b="1" dirty="0">
              <a:gradFill>
                <a:gsLst>
                  <a:gs pos="0">
                    <a:srgbClr val="2B5A72"/>
                  </a:gs>
                  <a:gs pos="51600">
                    <a:srgbClr val="88B9CC"/>
                  </a:gs>
                  <a:gs pos="100000">
                    <a:srgbClr val="436575"/>
                  </a:gs>
                </a:gsLst>
                <a:lin ang="5400000" scaled="1"/>
              </a:gra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Web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应用部署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56809" y="2913801"/>
            <a:ext cx="3678382" cy="926468"/>
            <a:chOff x="4184073" y="3169227"/>
            <a:chExt cx="3678382" cy="92646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184073" y="3169227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184073" y="4095695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3988435" y="3868420"/>
            <a:ext cx="393509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        Web Application Deployment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bldLvl="0" animBg="1"/>
      <p:bldP spid="14" grpId="2" bldLvl="0" animBg="1"/>
      <p:bldP spid="16" grpId="0" bldLvl="0" animBg="1"/>
      <p:bldP spid="16" grpId="1" bldLvl="0" animBg="1"/>
      <p:bldP spid="16" grpId="2" bldLvl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065751" y="351099"/>
            <a:ext cx="328127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en-US" altLang="zh-CN" dirty="0"/>
              <a:t>Tomcat</a:t>
            </a:r>
            <a:r>
              <a:rPr lang="zh-CN" altLang="en-US" dirty="0"/>
              <a:t>服务器部署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" y="1576070"/>
            <a:ext cx="5775960" cy="44526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192520" y="2832735"/>
            <a:ext cx="5780405" cy="1938655"/>
            <a:chOff x="3739984" y="2131856"/>
            <a:chExt cx="4879626" cy="2501821"/>
          </a:xfrm>
        </p:grpSpPr>
        <p:sp>
          <p:nvSpPr>
            <p:cNvPr id="10" name="Rectangle 22"/>
            <p:cNvSpPr/>
            <p:nvPr/>
          </p:nvSpPr>
          <p:spPr>
            <a:xfrm>
              <a:off x="3739984" y="2131856"/>
              <a:ext cx="4879626" cy="2501821"/>
            </a:xfrm>
            <a:prstGeom prst="rect">
              <a:avLst/>
            </a:prstGeom>
            <a:solidFill>
              <a:srgbClr val="43657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355" dirty="0">
                <a:latin typeface="+mn-ea"/>
              </a:endParaRPr>
            </a:p>
          </p:txBody>
        </p:sp>
        <p:sp>
          <p:nvSpPr>
            <p:cNvPr id="12" name="TextBox 23"/>
            <p:cNvSpPr txBox="1"/>
            <p:nvPr/>
          </p:nvSpPr>
          <p:spPr>
            <a:xfrm>
              <a:off x="4190316" y="2131856"/>
              <a:ext cx="3978673" cy="2501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2400" dirty="0">
                  <a:solidFill>
                    <a:schemeClr val="bg1"/>
                  </a:solidFill>
                </a:rPr>
                <a:t>打开MyEclipse，</a:t>
              </a:r>
              <a:endParaRPr lang="zh-CN" sz="2400" dirty="0">
                <a:solidFill>
                  <a:schemeClr val="bg1"/>
                </a:solidFill>
              </a:endParaRPr>
            </a:p>
            <a:p>
              <a:r>
                <a:rPr lang="zh-CN" sz="2400" dirty="0">
                  <a:solidFill>
                    <a:schemeClr val="bg1"/>
                  </a:solidFill>
                </a:rPr>
                <a:t>window &gt; preferences &gt; MyEclipse &gt; Server &gt; tomcat , </a:t>
              </a:r>
              <a:endParaRPr lang="zh-CN" sz="2400" dirty="0">
                <a:solidFill>
                  <a:schemeClr val="bg1"/>
                </a:solidFill>
              </a:endParaRPr>
            </a:p>
            <a:p>
              <a:r>
                <a:rPr lang="zh-CN" sz="2400" dirty="0">
                  <a:solidFill>
                    <a:schemeClr val="bg1"/>
                  </a:solidFill>
                </a:rPr>
                <a:t>选择你所安装的tomcat的版本，我们的系统使用</a:t>
              </a:r>
              <a:r>
                <a:rPr lang="en-US" altLang="zh-CN" sz="2400" dirty="0">
                  <a:solidFill>
                    <a:schemeClr val="bg1"/>
                  </a:solidFill>
                </a:rPr>
                <a:t>tomcat7</a:t>
              </a:r>
              <a:endParaRPr lang="en-US" altLang="zh-CN" sz="2400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065751" y="351099"/>
            <a:ext cx="328127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en-US" altLang="zh-CN" dirty="0"/>
              <a:t>Tomcat</a:t>
            </a:r>
            <a:r>
              <a:rPr lang="zh-CN" altLang="en-US" dirty="0"/>
              <a:t>服务器部署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192520" y="3422015"/>
            <a:ext cx="5780405" cy="868680"/>
            <a:chOff x="3739984" y="2131856"/>
            <a:chExt cx="4879626" cy="2501821"/>
          </a:xfrm>
        </p:grpSpPr>
        <p:sp>
          <p:nvSpPr>
            <p:cNvPr id="10" name="Rectangle 22"/>
            <p:cNvSpPr/>
            <p:nvPr/>
          </p:nvSpPr>
          <p:spPr>
            <a:xfrm>
              <a:off x="3739984" y="2131856"/>
              <a:ext cx="4879626" cy="2501821"/>
            </a:xfrm>
            <a:prstGeom prst="rect">
              <a:avLst/>
            </a:prstGeom>
            <a:solidFill>
              <a:srgbClr val="43657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355" dirty="0">
                <a:latin typeface="+mn-ea"/>
              </a:endParaRPr>
            </a:p>
          </p:txBody>
        </p:sp>
        <p:sp>
          <p:nvSpPr>
            <p:cNvPr id="12" name="TextBox 23"/>
            <p:cNvSpPr txBox="1"/>
            <p:nvPr/>
          </p:nvSpPr>
          <p:spPr>
            <a:xfrm>
              <a:off x="4190316" y="2131856"/>
              <a:ext cx="3978673" cy="239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2400" dirty="0">
                  <a:solidFill>
                    <a:schemeClr val="bg1"/>
                  </a:solidFill>
                </a:rPr>
                <a:t>选中tomcat的安装路径，并选择enable。</a:t>
              </a:r>
              <a:endParaRPr lang="zh-CN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540" y="1320800"/>
            <a:ext cx="5805170" cy="46850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040351" y="392374"/>
            <a:ext cx="328127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en-US" altLang="zh-CN" dirty="0"/>
              <a:t>MySQL</a:t>
            </a:r>
            <a:r>
              <a:rPr lang="zh-CN" altLang="en-US" dirty="0"/>
              <a:t>数据库配置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028825"/>
            <a:ext cx="6332220" cy="2185035"/>
          </a:xfrm>
          <a:prstGeom prst="rect">
            <a:avLst/>
          </a:prstGeom>
        </p:spPr>
      </p:pic>
      <p:pic>
        <p:nvPicPr>
          <p:cNvPr id="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10" y="2028825"/>
            <a:ext cx="5500370" cy="2185035"/>
          </a:xfrm>
          <a:prstGeom prst="rect">
            <a:avLst/>
          </a:prstGeom>
        </p:spPr>
      </p:pic>
      <p:sp>
        <p:nvSpPr>
          <p:cNvPr id="10" name="Rectangle 22"/>
          <p:cNvSpPr/>
          <p:nvPr/>
        </p:nvSpPr>
        <p:spPr>
          <a:xfrm>
            <a:off x="1040130" y="4960620"/>
            <a:ext cx="10123805" cy="1022985"/>
          </a:xfrm>
          <a:prstGeom prst="rect">
            <a:avLst/>
          </a:prstGeom>
          <a:solidFill>
            <a:srgbClr val="4365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5" dirty="0">
              <a:latin typeface="+mn-ea"/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1727610" y="4960494"/>
            <a:ext cx="873592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altLang="zh-CN" dirty="0">
                <a:solidFill>
                  <a:schemeClr val="bg1"/>
                </a:solidFill>
              </a:rPr>
              <a:t>在tomcat的安装目录下的conf/Context.xml文件下，&lt;Context&gt;&lt;/Context&gt;标签对中添加一下代码：（数据库名称：zxdy， SQL用户名为：root， 密码：123456）</a:t>
            </a:r>
            <a:endParaRPr altLang="zh-CN" dirty="0">
              <a:solidFill>
                <a:schemeClr val="bg1"/>
              </a:solidFill>
            </a:endParaRPr>
          </a:p>
          <a:p>
            <a:r>
              <a:rPr altLang="zh-CN" dirty="0">
                <a:solidFill>
                  <a:schemeClr val="bg1"/>
                </a:solidFill>
              </a:rPr>
              <a:t>在项目的web.xml文件中添加</a:t>
            </a:r>
            <a:r>
              <a:rPr lang="zh-CN" dirty="0">
                <a:solidFill>
                  <a:schemeClr val="bg1"/>
                </a:solidFill>
              </a:rPr>
              <a:t>右侧</a:t>
            </a:r>
            <a:r>
              <a:rPr altLang="zh-CN" dirty="0">
                <a:solidFill>
                  <a:schemeClr val="bg1"/>
                </a:solidFill>
              </a:rPr>
              <a:t>配置以使用数据源</a:t>
            </a:r>
            <a:endParaRPr altLang="zh-CN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040351" y="392374"/>
            <a:ext cx="328127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en-US" altLang="zh-CN" dirty="0"/>
              <a:t>MyEclipse</a:t>
            </a:r>
            <a:r>
              <a:rPr lang="zh-CN" altLang="en-US" dirty="0"/>
              <a:t>中部署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1345" y="493395"/>
            <a:ext cx="5574665" cy="58705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1209293" y="1654785"/>
            <a:ext cx="3086914" cy="3136681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522730" y="2436495"/>
            <a:ext cx="269875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000" b="0" cap="all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右击项目 &gt; MyEcplise &gt; Add and remove project deployment…Add  &gt;  tomcat7.x </a:t>
            </a:r>
            <a:endParaRPr lang="zh-CN" altLang="en-US" sz="2000" b="0" cap="all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040351" y="392374"/>
            <a:ext cx="328127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zh-CN" dirty="0"/>
              <a:t>项目</a:t>
            </a:r>
            <a:r>
              <a:rPr lang="zh-CN" altLang="en-US" dirty="0"/>
              <a:t>部署成功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2296795"/>
            <a:ext cx="8237855" cy="4065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64335" y="1221105"/>
            <a:ext cx="847217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000" b="0"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右击项目 </a:t>
            </a:r>
            <a:r>
              <a:rPr lang="en-US" altLang="zh-CN" sz="2000" b="0"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&gt; Run as &gt; Java Server Application &gt; tomcat7.x</a:t>
            </a:r>
            <a:endParaRPr lang="en-US" altLang="zh-CN" sz="2000" b="0"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2000" b="0"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打开浏览器 </a:t>
            </a:r>
            <a:r>
              <a:rPr lang="en-US" altLang="zh-CN" sz="2000" b="0"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&gt; </a:t>
            </a:r>
            <a:r>
              <a:rPr lang="zh-CN" altLang="en-US" sz="2000" b="0"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输入</a:t>
            </a:r>
            <a:r>
              <a:rPr lang="en-US" altLang="zh-CN" sz="2000" b="0" u="sng">
                <a:solidFill>
                  <a:srgbClr val="0000FF"/>
                </a:solidFill>
                <a:latin typeface="Verdana" panose="020B0604030504040204" pitchFamily="34" charset="0"/>
                <a:cs typeface="Calibri" panose="020F0502020204030204" charset="0"/>
                <a:hlinkClick r:id="rId2"/>
              </a:rPr>
              <a:t>http://localhost:8080/onlinesystem</a:t>
            </a:r>
            <a:r>
              <a:rPr lang="zh-CN" altLang="en-US" sz="2000" b="0"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即可查看页面</a:t>
            </a:r>
            <a:endParaRPr lang="zh-CN" altLang="en-US" sz="2000">
              <a:latin typeface="Verdana" panose="020B060403050404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13" y="0"/>
            <a:ext cx="706977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2700000">
            <a:off x="-315563" y="-78134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2700000">
            <a:off x="7671290" y="277583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224845" y="1657083"/>
            <a:ext cx="7406042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gradFill>
                  <a:gsLst>
                    <a:gs pos="0">
                      <a:srgbClr val="2B5A72"/>
                    </a:gs>
                    <a:gs pos="51600">
                      <a:srgbClr val="88B9CC"/>
                    </a:gs>
                    <a:gs pos="100000">
                      <a:srgbClr val="436575"/>
                    </a:gs>
                  </a:gsLst>
                  <a:lin ang="5400000" scaled="1"/>
                </a:gra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06</a:t>
            </a:r>
            <a:endParaRPr lang="en-US" altLang="zh-CN" sz="8000" b="1" dirty="0">
              <a:gradFill>
                <a:gsLst>
                  <a:gs pos="0">
                    <a:srgbClr val="2B5A72"/>
                  </a:gs>
                  <a:gs pos="51600">
                    <a:srgbClr val="88B9CC"/>
                  </a:gs>
                  <a:gs pos="100000">
                    <a:srgbClr val="436575"/>
                  </a:gs>
                </a:gsLst>
                <a:lin ang="5400000" scaled="1"/>
              </a:gra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Web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应用设计与构建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56809" y="2913801"/>
            <a:ext cx="3678382" cy="926468"/>
            <a:chOff x="4184073" y="3169227"/>
            <a:chExt cx="3678382" cy="92646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184073" y="3169227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184073" y="4095695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3988741" y="3868669"/>
            <a:ext cx="4692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Web Application Design and Construction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1371" y="0"/>
            <a:ext cx="7750629" cy="6858000"/>
          </a:xfrm>
          <a:custGeom>
            <a:avLst/>
            <a:gdLst>
              <a:gd name="connsiteX0" fmla="*/ 0 w 7750629"/>
              <a:gd name="connsiteY0" fmla="*/ 0 h 6858000"/>
              <a:gd name="connsiteX1" fmla="*/ 7750629 w 7750629"/>
              <a:gd name="connsiteY1" fmla="*/ 0 h 6858000"/>
              <a:gd name="connsiteX2" fmla="*/ 7750629 w 7750629"/>
              <a:gd name="connsiteY2" fmla="*/ 6858000 h 6858000"/>
              <a:gd name="connsiteX3" fmla="*/ 0 w 77506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6858000">
                <a:moveTo>
                  <a:pt x="0" y="0"/>
                </a:moveTo>
                <a:lnTo>
                  <a:pt x="7750629" y="0"/>
                </a:lnTo>
                <a:lnTo>
                  <a:pt x="77506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 rot="5400000">
            <a:off x="2026459" y="1274977"/>
            <a:ext cx="1598787" cy="212225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8"/>
          <p:cNvSpPr txBox="1">
            <a:spLocks noChangeArrowheads="1"/>
          </p:cNvSpPr>
          <p:nvPr/>
        </p:nvSpPr>
        <p:spPr bwMode="auto">
          <a:xfrm>
            <a:off x="1568769" y="305861"/>
            <a:ext cx="23182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数据库模型图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43" y="1034767"/>
            <a:ext cx="6715585" cy="5565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13" y="0"/>
            <a:ext cx="706977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2700000">
            <a:off x="-315563" y="-78134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2700000">
            <a:off x="7671290" y="277583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621187" y="1666136"/>
            <a:ext cx="4949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gradFill>
                  <a:gsLst>
                    <a:gs pos="0">
                      <a:srgbClr val="2B5A72"/>
                    </a:gs>
                    <a:gs pos="51600">
                      <a:srgbClr val="88B9CC"/>
                    </a:gs>
                    <a:gs pos="100000">
                      <a:srgbClr val="436575"/>
                    </a:gs>
                  </a:gsLst>
                  <a:lin ang="5400000" scaled="1"/>
                </a:gra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01</a:t>
            </a:r>
            <a:endParaRPr lang="en-US" altLang="zh-CN" sz="8000" b="1" dirty="0">
              <a:gradFill>
                <a:gsLst>
                  <a:gs pos="0">
                    <a:srgbClr val="2B5A72"/>
                  </a:gs>
                  <a:gs pos="51600">
                    <a:srgbClr val="88B9CC"/>
                  </a:gs>
                  <a:gs pos="100000">
                    <a:srgbClr val="436575"/>
                  </a:gs>
                </a:gsLst>
                <a:lin ang="5400000" scaled="1"/>
              </a:gra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  <a:p>
            <a:pPr algn="ctr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小组分工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56809" y="2913801"/>
            <a:ext cx="3678382" cy="926468"/>
            <a:chOff x="4184073" y="3169227"/>
            <a:chExt cx="3678382" cy="92646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184073" y="3169227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184073" y="4095695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5175244" y="3985541"/>
            <a:ext cx="218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Group Division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040351" y="392374"/>
            <a:ext cx="32812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zh-CN" altLang="en-US" dirty="0"/>
              <a:t>登录功能展示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190659" y="1223372"/>
            <a:ext cx="7949384" cy="44644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040351" y="392374"/>
            <a:ext cx="32812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zh-CN" altLang="en-US" dirty="0"/>
              <a:t>个人资料功能展示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2054587" y="962069"/>
            <a:ext cx="8673283" cy="52101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040351" y="392374"/>
            <a:ext cx="32812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zh-CN" altLang="en-US" dirty="0"/>
              <a:t>修改密码功能展示</a:t>
            </a:r>
            <a:endParaRPr lang="zh-CN" altLang="en-US" dirty="0"/>
          </a:p>
        </p:txBody>
      </p:sp>
      <p:pic>
        <p:nvPicPr>
          <p:cNvPr id="28" name="图片 27"/>
          <p:cNvPicPr/>
          <p:nvPr/>
        </p:nvPicPr>
        <p:blipFill>
          <a:blip r:embed="rId1"/>
          <a:stretch>
            <a:fillRect/>
          </a:stretch>
        </p:blipFill>
        <p:spPr>
          <a:xfrm>
            <a:off x="8594814" y="2205276"/>
            <a:ext cx="2709999" cy="3112395"/>
          </a:xfrm>
          <a:prstGeom prst="rect">
            <a:avLst/>
          </a:prstGeom>
        </p:spPr>
      </p:pic>
      <p:pic>
        <p:nvPicPr>
          <p:cNvPr id="33" name="图片 3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0352" y="978171"/>
            <a:ext cx="6858001" cy="53954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040351" y="392374"/>
            <a:ext cx="32812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zh-CN" altLang="en-US" dirty="0"/>
              <a:t>查看问题功能展示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913071" y="957453"/>
            <a:ext cx="8145329" cy="51083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040351" y="392374"/>
            <a:ext cx="32812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zh-CN" altLang="en-US" dirty="0"/>
              <a:t>回复问题功能展示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128157" y="1274353"/>
            <a:ext cx="8224157" cy="49794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040351" y="392374"/>
            <a:ext cx="32812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l"/>
            <a:r>
              <a:rPr lang="zh-CN" altLang="en-US" dirty="0"/>
              <a:t>发布问题功能展示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2215243" y="1351597"/>
            <a:ext cx="8273143" cy="47879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13" y="0"/>
            <a:ext cx="706977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2700000">
            <a:off x="-315563" y="-78134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2700000">
            <a:off x="7671290" y="277583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621187" y="2819843"/>
            <a:ext cx="4949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谢谢观看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56809" y="2913801"/>
            <a:ext cx="3678382" cy="926468"/>
            <a:chOff x="4184073" y="3169227"/>
            <a:chExt cx="3678382" cy="92646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184073" y="3169227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184073" y="4095695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5231213" y="427780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汇报人：黄明凤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8"/>
          <p:cNvSpPr txBox="1">
            <a:spLocks noChangeArrowheads="1"/>
          </p:cNvSpPr>
          <p:nvPr/>
        </p:nvSpPr>
        <p:spPr bwMode="auto">
          <a:xfrm>
            <a:off x="614649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r" eaLnBrk="1" hangingPunct="1"/>
            <a:r>
              <a:rPr lang="zh-CN" altLang="en-US" sz="2400" dirty="0">
                <a:latin typeface="微软雅黑" panose="020B0503020204020204" charset="-122"/>
              </a:rPr>
              <a:t>小组分工</a:t>
            </a:r>
            <a:endParaRPr lang="zh-CN" altLang="en-US" sz="2400" dirty="0"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02922" y="450217"/>
            <a:ext cx="194733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Group Division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6894" y="3845115"/>
            <a:ext cx="3366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cap="all" dirty="0">
                <a:solidFill>
                  <a:srgbClr val="43657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are</a:t>
            </a:r>
            <a:endParaRPr lang="en-US" altLang="zh-CN" sz="4800" cap="all" dirty="0">
              <a:solidFill>
                <a:srgbClr val="43657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zh-CN" sz="4800" cap="all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Creative</a:t>
            </a:r>
            <a:endParaRPr lang="en-US" altLang="zh-CN" sz="4800" cap="all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zh-CN" sz="4800" cap="all" dirty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COMPANY</a:t>
            </a:r>
            <a:endParaRPr lang="zh-CN" altLang="en-US" sz="4800" cap="all" dirty="0">
              <a:solidFill>
                <a:srgbClr val="262626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 rot="2700000">
            <a:off x="3920397" y="4948939"/>
            <a:ext cx="3909253" cy="3909253"/>
          </a:xfrm>
          <a:prstGeom prst="rect">
            <a:avLst/>
          </a:prstGeom>
          <a:blipFill dpi="0" rotWithShape="0">
            <a:blip r:embed="rId1"/>
            <a:srcRect/>
            <a:stretch>
              <a:fillRect/>
            </a:stretch>
          </a:blip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700000">
            <a:off x="7078885" y="1819058"/>
            <a:ext cx="3909253" cy="3909253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700000">
            <a:off x="10237373" y="-1303356"/>
            <a:ext cx="3909253" cy="3909253"/>
          </a:xfrm>
          <a:prstGeom prst="rect">
            <a:avLst/>
          </a:prstGeom>
          <a:blipFill dpi="0" rotWithShape="0">
            <a:blip r:embed="rId3"/>
            <a:srcRect/>
            <a:tile tx="704850" ty="0" sx="45000" sy="45000" flip="none" algn="ctr"/>
          </a:blip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700000">
            <a:off x="10275474" y="5006089"/>
            <a:ext cx="3909253" cy="3909253"/>
          </a:xfrm>
          <a:prstGeom prst="rect">
            <a:avLst/>
          </a:prstGeom>
          <a:blipFill dpi="0" rotWithShape="0">
            <a:blip r:embed="rId4"/>
            <a:srcRect/>
            <a:stretch>
              <a:fillRect t="-244000"/>
            </a:stretch>
          </a:blip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01844" y="1095273"/>
            <a:ext cx="4900242" cy="245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蒋晓丹：功能需求建模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&amp;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设计文档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撰写</a:t>
            </a:r>
            <a:endParaRPr lang="en-US" altLang="zh-CN" sz="1600" dirty="0" smtClean="0">
              <a:solidFill>
                <a:prstClr val="black">
                  <a:lumMod val="85000"/>
                  <a:lumOff val="15000"/>
                </a:prstClr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刘扬：功能需求设计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&amp;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页面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设计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  <a:p>
            <a:pPr lvl="0">
              <a:lnSpc>
                <a:spcPct val="120000"/>
              </a:lnSpc>
            </a:pP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黄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明凤：内容动态建模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&amp;</a:t>
            </a:r>
            <a:r>
              <a:rPr lang="en-US" altLang="zh-CN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Spring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架构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谢道叶：内容静态建模</a:t>
            </a:r>
            <a:r>
              <a:rPr lang="en-US" altLang="zh-CN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&amp;Struts2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架构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  <a:p>
            <a:pPr lvl="0">
              <a:lnSpc>
                <a:spcPct val="120000"/>
              </a:lnSpc>
            </a:pP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农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文敏：超文本静态建模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&amp;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项目部署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高艺鹏：超文本动态建模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&amp;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数据库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设计</a:t>
            </a:r>
            <a:endParaRPr lang="en-US" altLang="zh-CN" sz="1600" dirty="0" smtClean="0">
              <a:solidFill>
                <a:prstClr val="black">
                  <a:lumMod val="85000"/>
                  <a:lumOff val="15000"/>
                </a:prstClr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武茜：适应性动态建模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&amp;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总架构设计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魏玉玉：适应性静态建模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&amp;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数据库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rPr>
              <a:t>设计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13" y="0"/>
            <a:ext cx="706977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2700000">
            <a:off x="-315563" y="-78134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2700000">
            <a:off x="7671290" y="277583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621187" y="1666136"/>
            <a:ext cx="4949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gradFill>
                  <a:gsLst>
                    <a:gs pos="0">
                      <a:srgbClr val="2B5A72"/>
                    </a:gs>
                    <a:gs pos="51600">
                      <a:srgbClr val="88B9CC"/>
                    </a:gs>
                    <a:gs pos="100000">
                      <a:srgbClr val="436575"/>
                    </a:gs>
                  </a:gsLst>
                  <a:lin ang="5400000" scaled="1"/>
                </a:gra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02</a:t>
            </a:r>
            <a:endParaRPr lang="en-US" altLang="zh-CN" sz="8000" b="1" dirty="0">
              <a:gradFill>
                <a:gsLst>
                  <a:gs pos="0">
                    <a:srgbClr val="2B5A72"/>
                  </a:gs>
                  <a:gs pos="51600">
                    <a:srgbClr val="88B9CC"/>
                  </a:gs>
                  <a:gs pos="100000">
                    <a:srgbClr val="436575"/>
                  </a:gs>
                </a:gsLst>
                <a:lin ang="5400000" scaled="1"/>
              </a:gra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  <a:p>
            <a:pPr algn="ctr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答疑系统简介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56809" y="2913801"/>
            <a:ext cx="3678382" cy="926468"/>
            <a:chOff x="4184073" y="3169227"/>
            <a:chExt cx="3678382" cy="92646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184073" y="3169227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184073" y="4095695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5175244" y="3985541"/>
            <a:ext cx="218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Brief Introduction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12"/>
          <a:stretch>
            <a:fillRect/>
          </a:stretch>
        </p:blipFill>
        <p:spPr>
          <a:xfrm>
            <a:off x="0" y="3352799"/>
            <a:ext cx="12211050" cy="3597171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885037" y="906304"/>
            <a:ext cx="10554081" cy="5326740"/>
          </a:xfrm>
          <a:custGeom>
            <a:avLst/>
            <a:gdLst>
              <a:gd name="connsiteX0" fmla="*/ 0 w 10554081"/>
              <a:gd name="connsiteY0" fmla="*/ 0 h 5326740"/>
              <a:gd name="connsiteX1" fmla="*/ 10554081 w 10554081"/>
              <a:gd name="connsiteY1" fmla="*/ 0 h 5326740"/>
              <a:gd name="connsiteX2" fmla="*/ 10554081 w 10554081"/>
              <a:gd name="connsiteY2" fmla="*/ 2670629 h 5326740"/>
              <a:gd name="connsiteX3" fmla="*/ 10554081 w 10554081"/>
              <a:gd name="connsiteY3" fmla="*/ 2786743 h 5326740"/>
              <a:gd name="connsiteX4" fmla="*/ 10554081 w 10554081"/>
              <a:gd name="connsiteY4" fmla="*/ 5326740 h 5326740"/>
              <a:gd name="connsiteX5" fmla="*/ 5759994 w 10554081"/>
              <a:gd name="connsiteY5" fmla="*/ 5326740 h 5326740"/>
              <a:gd name="connsiteX6" fmla="*/ 5303279 w 10554081"/>
              <a:gd name="connsiteY6" fmla="*/ 4972046 h 5326740"/>
              <a:gd name="connsiteX7" fmla="*/ 4846564 w 10554081"/>
              <a:gd name="connsiteY7" fmla="*/ 5326740 h 5326740"/>
              <a:gd name="connsiteX8" fmla="*/ 0 w 10554081"/>
              <a:gd name="connsiteY8" fmla="*/ 5326740 h 5326740"/>
              <a:gd name="connsiteX9" fmla="*/ 0 w 10554081"/>
              <a:gd name="connsiteY9" fmla="*/ 2786743 h 5326740"/>
              <a:gd name="connsiteX10" fmla="*/ 0 w 10554081"/>
              <a:gd name="connsiteY10" fmla="*/ 2670629 h 53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4081" h="5326740">
                <a:moveTo>
                  <a:pt x="0" y="0"/>
                </a:moveTo>
                <a:lnTo>
                  <a:pt x="10554081" y="0"/>
                </a:lnTo>
                <a:lnTo>
                  <a:pt x="10554081" y="2670629"/>
                </a:lnTo>
                <a:lnTo>
                  <a:pt x="10554081" y="2786743"/>
                </a:lnTo>
                <a:lnTo>
                  <a:pt x="10554081" y="5326740"/>
                </a:lnTo>
                <a:lnTo>
                  <a:pt x="5759994" y="5326740"/>
                </a:lnTo>
                <a:lnTo>
                  <a:pt x="5303279" y="4972046"/>
                </a:lnTo>
                <a:lnTo>
                  <a:pt x="4846564" y="5326740"/>
                </a:lnTo>
                <a:lnTo>
                  <a:pt x="0" y="5326740"/>
                </a:lnTo>
                <a:lnTo>
                  <a:pt x="0" y="2786743"/>
                </a:lnTo>
                <a:lnTo>
                  <a:pt x="0" y="2670629"/>
                </a:lnTo>
                <a:close/>
              </a:path>
            </a:pathLst>
          </a:custGeom>
          <a:solidFill>
            <a:srgbClr val="436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65205" y="1154838"/>
            <a:ext cx="5376535" cy="1754326"/>
          </a:xfrm>
          <a:prstGeom prst="rect">
            <a:avLst/>
          </a:prstGeom>
          <a:solidFill>
            <a:srgbClr val="4365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cap="all" dirty="0">
                <a:solidFill>
                  <a:schemeClr val="accent6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background </a:t>
            </a:r>
            <a:r>
              <a:rPr lang="en-US" altLang="zh-CN" sz="3600" cap="al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en-US" altLang="zh-CN" sz="36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600" cap="all" dirty="0">
                <a:solidFill>
                  <a:schemeClr val="accent5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background </a:t>
            </a:r>
            <a:endParaRPr lang="en-US" altLang="zh-CN" sz="3600" cap="all" dirty="0">
              <a:solidFill>
                <a:schemeClr val="accent5">
                  <a:lumMod val="60000"/>
                  <a:lumOff val="4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633171" y="3516511"/>
            <a:ext cx="7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69654" y="3143714"/>
            <a:ext cx="3335342" cy="312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</a:rPr>
              <a:t>学生：软件的主要受益者。通过在系统中查找相应的课程，提出自己的疑问，获取来自教师或其他同学的回答，从而解决问题。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</a:endParaRPr>
          </a:p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</a:rPr>
              <a:t>教师：解答学生提出的问题，并由此了解学生知识掌握的程度和把握教学重点。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</a:endParaRPr>
          </a:p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</a:rPr>
              <a:t>管理员：对系统的用户和课程进行管理，拥有较大的权限。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</a:endParaRPr>
          </a:p>
          <a:p>
            <a:pPr eaLnBrk="0" latinLnBrk="1"/>
            <a:endParaRPr lang="en-US" altLang="zh-CN" sz="10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框 48"/>
          <p:cNvSpPr txBox="1">
            <a:spLocks noChangeArrowheads="1"/>
          </p:cNvSpPr>
          <p:nvPr/>
        </p:nvSpPr>
        <p:spPr bwMode="auto">
          <a:xfrm>
            <a:off x="224515" y="307591"/>
            <a:ext cx="33746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项目背景与用户背景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13647" y="3204949"/>
            <a:ext cx="3861111" cy="198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Lao UI" panose="020B0502040204020203" pitchFamily="34" charset="0"/>
              </a:rPr>
              <a:t>为方便高校师生更高效的解决疑难问题，特开发一个答疑系统。</a:t>
            </a:r>
            <a:endParaRPr lang="en-US" altLang="zh-CN" sz="16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Lao UI" panose="020B0502040204020203" pitchFamily="34" charset="0"/>
            </a:endParaRPr>
          </a:p>
          <a:p>
            <a:pPr lvl="0"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Lao UI" panose="020B0502040204020203" pitchFamily="34" charset="0"/>
            </a:endParaRPr>
          </a:p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Lao UI" panose="020B0502040204020203" pitchFamily="34" charset="0"/>
              </a:rPr>
              <a:t>系统的主体功能是教师与学生的答疑交互部分，问题模块是作为系统的一个辅助模块，主要是学生与学生之间的交互。</a:t>
            </a:r>
            <a:endParaRPr lang="en-US" altLang="zh-CN" sz="16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Lao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1371" y="0"/>
            <a:ext cx="7750629" cy="6858000"/>
          </a:xfrm>
          <a:custGeom>
            <a:avLst/>
            <a:gdLst>
              <a:gd name="connsiteX0" fmla="*/ 0 w 7750629"/>
              <a:gd name="connsiteY0" fmla="*/ 0 h 6858000"/>
              <a:gd name="connsiteX1" fmla="*/ 7750629 w 7750629"/>
              <a:gd name="connsiteY1" fmla="*/ 0 h 6858000"/>
              <a:gd name="connsiteX2" fmla="*/ 7750629 w 7750629"/>
              <a:gd name="connsiteY2" fmla="*/ 6858000 h 6858000"/>
              <a:gd name="connsiteX3" fmla="*/ 0 w 77506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6858000">
                <a:moveTo>
                  <a:pt x="0" y="0"/>
                </a:moveTo>
                <a:lnTo>
                  <a:pt x="7750629" y="0"/>
                </a:lnTo>
                <a:lnTo>
                  <a:pt x="77506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 rot="5400000">
            <a:off x="2026459" y="1274977"/>
            <a:ext cx="1598787" cy="212225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66568" y="1064958"/>
            <a:ext cx="7851228" cy="5360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8211" y="1921265"/>
            <a:ext cx="2649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cap="all" dirty="0">
                <a:solidFill>
                  <a:srgbClr val="88B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endParaRPr lang="en-US" altLang="zh-CN" sz="2800" cap="all" dirty="0">
              <a:solidFill>
                <a:srgbClr val="88B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en-US" altLang="zh-CN" sz="2800" cap="all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lang="zh-CN" altLang="en-US" sz="2800" cap="all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82604" y="1851918"/>
            <a:ext cx="2362888" cy="1576133"/>
            <a:chOff x="4582604" y="1851918"/>
            <a:chExt cx="2362888" cy="1576133"/>
          </a:xfrm>
        </p:grpSpPr>
        <p:sp>
          <p:nvSpPr>
            <p:cNvPr id="13" name="稻壳儿小白白(http://dwz.cn/Wu2UP)"/>
            <p:cNvSpPr/>
            <p:nvPr/>
          </p:nvSpPr>
          <p:spPr bwMode="auto">
            <a:xfrm>
              <a:off x="4733906" y="1851918"/>
              <a:ext cx="509588" cy="484188"/>
            </a:xfrm>
            <a:custGeom>
              <a:avLst/>
              <a:gdLst>
                <a:gd name="T0" fmla="*/ 2147483646 w 634"/>
                <a:gd name="T1" fmla="*/ 2147483646 h 604"/>
                <a:gd name="T2" fmla="*/ 2147483646 w 634"/>
                <a:gd name="T3" fmla="*/ 2147483646 h 604"/>
                <a:gd name="T4" fmla="*/ 2147483646 w 634"/>
                <a:gd name="T5" fmla="*/ 2147483646 h 604"/>
                <a:gd name="T6" fmla="*/ 2147483646 w 634"/>
                <a:gd name="T7" fmla="*/ 2147483646 h 604"/>
                <a:gd name="T8" fmla="*/ 2147483646 w 634"/>
                <a:gd name="T9" fmla="*/ 2147483646 h 604"/>
                <a:gd name="T10" fmla="*/ 2147483646 w 634"/>
                <a:gd name="T11" fmla="*/ 2147483646 h 604"/>
                <a:gd name="T12" fmla="*/ 2147483646 w 634"/>
                <a:gd name="T13" fmla="*/ 2147483646 h 604"/>
                <a:gd name="T14" fmla="*/ 2147483646 w 634"/>
                <a:gd name="T15" fmla="*/ 2147483646 h 604"/>
                <a:gd name="T16" fmla="*/ 2147483646 w 634"/>
                <a:gd name="T17" fmla="*/ 2147483646 h 604"/>
                <a:gd name="T18" fmla="*/ 2147483646 w 634"/>
                <a:gd name="T19" fmla="*/ 2147483646 h 604"/>
                <a:gd name="T20" fmla="*/ 2147483646 w 634"/>
                <a:gd name="T21" fmla="*/ 2147483646 h 604"/>
                <a:gd name="T22" fmla="*/ 2147483646 w 634"/>
                <a:gd name="T23" fmla="*/ 2147483646 h 604"/>
                <a:gd name="T24" fmla="*/ 2147483646 w 634"/>
                <a:gd name="T25" fmla="*/ 2147483646 h 604"/>
                <a:gd name="T26" fmla="*/ 2147483646 w 634"/>
                <a:gd name="T27" fmla="*/ 2147483646 h 604"/>
                <a:gd name="T28" fmla="*/ 2147483646 w 634"/>
                <a:gd name="T29" fmla="*/ 2147483646 h 604"/>
                <a:gd name="T30" fmla="*/ 2147483646 w 634"/>
                <a:gd name="T31" fmla="*/ 2147483646 h 604"/>
                <a:gd name="T32" fmla="*/ 2147483646 w 634"/>
                <a:gd name="T33" fmla="*/ 2147483646 h 604"/>
                <a:gd name="T34" fmla="*/ 2147483646 w 634"/>
                <a:gd name="T35" fmla="*/ 2147483646 h 604"/>
                <a:gd name="T36" fmla="*/ 2147483646 w 634"/>
                <a:gd name="T37" fmla="*/ 2147483646 h 604"/>
                <a:gd name="T38" fmla="*/ 2147483646 w 634"/>
                <a:gd name="T39" fmla="*/ 2147483646 h 604"/>
                <a:gd name="T40" fmla="*/ 2147483646 w 634"/>
                <a:gd name="T41" fmla="*/ 2147483646 h 604"/>
                <a:gd name="T42" fmla="*/ 0 w 634"/>
                <a:gd name="T43" fmla="*/ 2147483646 h 604"/>
                <a:gd name="T44" fmla="*/ 2147483646 w 634"/>
                <a:gd name="T45" fmla="*/ 2147483646 h 604"/>
                <a:gd name="T46" fmla="*/ 2147483646 w 634"/>
                <a:gd name="T47" fmla="*/ 2147483646 h 604"/>
                <a:gd name="T48" fmla="*/ 2147483646 w 634"/>
                <a:gd name="T49" fmla="*/ 2147483646 h 604"/>
                <a:gd name="T50" fmla="*/ 2147483646 w 634"/>
                <a:gd name="T51" fmla="*/ 2147483646 h 604"/>
                <a:gd name="T52" fmla="*/ 2147483646 w 634"/>
                <a:gd name="T53" fmla="*/ 2147483646 h 604"/>
                <a:gd name="T54" fmla="*/ 2147483646 w 634"/>
                <a:gd name="T55" fmla="*/ 2147483646 h 604"/>
                <a:gd name="T56" fmla="*/ 2147483646 w 634"/>
                <a:gd name="T57" fmla="*/ 2147483646 h 604"/>
                <a:gd name="T58" fmla="*/ 2147483646 w 634"/>
                <a:gd name="T59" fmla="*/ 2147483646 h 604"/>
                <a:gd name="T60" fmla="*/ 2147483646 w 634"/>
                <a:gd name="T61" fmla="*/ 2147483646 h 604"/>
                <a:gd name="T62" fmla="*/ 2147483646 w 634"/>
                <a:gd name="T63" fmla="*/ 2147483646 h 604"/>
                <a:gd name="T64" fmla="*/ 2147483646 w 634"/>
                <a:gd name="T65" fmla="*/ 2147483646 h 604"/>
                <a:gd name="T66" fmla="*/ 2147483646 w 634"/>
                <a:gd name="T67" fmla="*/ 2147483646 h 604"/>
                <a:gd name="T68" fmla="*/ 2147483646 w 634"/>
                <a:gd name="T69" fmla="*/ 2147483646 h 604"/>
                <a:gd name="T70" fmla="*/ 2147483646 w 634"/>
                <a:gd name="T71" fmla="*/ 2147483646 h 604"/>
                <a:gd name="T72" fmla="*/ 2147483646 w 634"/>
                <a:gd name="T73" fmla="*/ 2147483646 h 604"/>
                <a:gd name="T74" fmla="*/ 2147483646 w 634"/>
                <a:gd name="T75" fmla="*/ 2147483646 h 604"/>
                <a:gd name="T76" fmla="*/ 0 w 634"/>
                <a:gd name="T77" fmla="*/ 2147483646 h 604"/>
                <a:gd name="T78" fmla="*/ 2147483646 w 634"/>
                <a:gd name="T79" fmla="*/ 2147483646 h 60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04">
                  <a:moveTo>
                    <a:pt x="309" y="44"/>
                  </a:moveTo>
                  <a:lnTo>
                    <a:pt x="309" y="44"/>
                  </a:lnTo>
                  <a:close/>
                  <a:moveTo>
                    <a:pt x="14" y="220"/>
                  </a:moveTo>
                  <a:lnTo>
                    <a:pt x="14" y="220"/>
                  </a:lnTo>
                  <a:cubicBezTo>
                    <a:pt x="279" y="338"/>
                    <a:pt x="279" y="338"/>
                    <a:pt x="279" y="338"/>
                  </a:cubicBezTo>
                  <a:cubicBezTo>
                    <a:pt x="309" y="353"/>
                    <a:pt x="324" y="353"/>
                    <a:pt x="338" y="338"/>
                  </a:cubicBezTo>
                  <a:cubicBezTo>
                    <a:pt x="603" y="220"/>
                    <a:pt x="603" y="220"/>
                    <a:pt x="603" y="220"/>
                  </a:cubicBezTo>
                  <a:cubicBezTo>
                    <a:pt x="633" y="206"/>
                    <a:pt x="633" y="176"/>
                    <a:pt x="603" y="161"/>
                  </a:cubicBezTo>
                  <a:cubicBezTo>
                    <a:pt x="338" y="14"/>
                    <a:pt x="338" y="14"/>
                    <a:pt x="338" y="14"/>
                  </a:cubicBezTo>
                  <a:cubicBezTo>
                    <a:pt x="324" y="0"/>
                    <a:pt x="309" y="14"/>
                    <a:pt x="279" y="14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0" y="176"/>
                    <a:pt x="0" y="206"/>
                    <a:pt x="14" y="220"/>
                  </a:cubicBezTo>
                  <a:close/>
                  <a:moveTo>
                    <a:pt x="309" y="44"/>
                  </a:moveTo>
                  <a:lnTo>
                    <a:pt x="309" y="44"/>
                  </a:lnTo>
                  <a:cubicBezTo>
                    <a:pt x="588" y="191"/>
                    <a:pt x="588" y="191"/>
                    <a:pt x="588" y="191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44" y="191"/>
                    <a:pt x="44" y="191"/>
                    <a:pt x="44" y="191"/>
                  </a:cubicBezTo>
                  <a:lnTo>
                    <a:pt x="309" y="44"/>
                  </a:lnTo>
                  <a:close/>
                  <a:moveTo>
                    <a:pt x="309" y="559"/>
                  </a:moveTo>
                  <a:lnTo>
                    <a:pt x="309" y="559"/>
                  </a:lnTo>
                  <a:cubicBezTo>
                    <a:pt x="44" y="441"/>
                    <a:pt x="44" y="441"/>
                    <a:pt x="44" y="441"/>
                  </a:cubicBezTo>
                  <a:cubicBezTo>
                    <a:pt x="44" y="441"/>
                    <a:pt x="14" y="427"/>
                    <a:pt x="0" y="427"/>
                  </a:cubicBezTo>
                  <a:cubicBezTo>
                    <a:pt x="0" y="441"/>
                    <a:pt x="0" y="456"/>
                    <a:pt x="14" y="471"/>
                  </a:cubicBezTo>
                  <a:cubicBezTo>
                    <a:pt x="279" y="589"/>
                    <a:pt x="279" y="589"/>
                    <a:pt x="279" y="589"/>
                  </a:cubicBezTo>
                  <a:cubicBezTo>
                    <a:pt x="309" y="603"/>
                    <a:pt x="324" y="603"/>
                    <a:pt x="338" y="589"/>
                  </a:cubicBezTo>
                  <a:cubicBezTo>
                    <a:pt x="603" y="471"/>
                    <a:pt x="603" y="471"/>
                    <a:pt x="603" y="471"/>
                  </a:cubicBezTo>
                  <a:cubicBezTo>
                    <a:pt x="618" y="471"/>
                    <a:pt x="633" y="441"/>
                    <a:pt x="633" y="427"/>
                  </a:cubicBezTo>
                  <a:cubicBezTo>
                    <a:pt x="618" y="427"/>
                    <a:pt x="588" y="441"/>
                    <a:pt x="588" y="441"/>
                  </a:cubicBezTo>
                  <a:lnTo>
                    <a:pt x="309" y="559"/>
                  </a:lnTo>
                  <a:close/>
                  <a:moveTo>
                    <a:pt x="14" y="338"/>
                  </a:moveTo>
                  <a:lnTo>
                    <a:pt x="14" y="338"/>
                  </a:lnTo>
                  <a:cubicBezTo>
                    <a:pt x="279" y="471"/>
                    <a:pt x="279" y="471"/>
                    <a:pt x="279" y="471"/>
                  </a:cubicBezTo>
                  <a:cubicBezTo>
                    <a:pt x="309" y="471"/>
                    <a:pt x="324" y="471"/>
                    <a:pt x="338" y="471"/>
                  </a:cubicBezTo>
                  <a:cubicBezTo>
                    <a:pt x="603" y="338"/>
                    <a:pt x="603" y="338"/>
                    <a:pt x="603" y="338"/>
                  </a:cubicBezTo>
                  <a:cubicBezTo>
                    <a:pt x="618" y="338"/>
                    <a:pt x="633" y="309"/>
                    <a:pt x="633" y="294"/>
                  </a:cubicBezTo>
                  <a:cubicBezTo>
                    <a:pt x="618" y="309"/>
                    <a:pt x="588" y="309"/>
                    <a:pt x="588" y="309"/>
                  </a:cubicBezTo>
                  <a:cubicBezTo>
                    <a:pt x="309" y="441"/>
                    <a:pt x="309" y="441"/>
                    <a:pt x="309" y="441"/>
                  </a:cubicBezTo>
                  <a:cubicBezTo>
                    <a:pt x="44" y="309"/>
                    <a:pt x="44" y="309"/>
                    <a:pt x="44" y="309"/>
                  </a:cubicBezTo>
                  <a:cubicBezTo>
                    <a:pt x="44" y="309"/>
                    <a:pt x="14" y="309"/>
                    <a:pt x="0" y="294"/>
                  </a:cubicBezTo>
                  <a:cubicBezTo>
                    <a:pt x="0" y="309"/>
                    <a:pt x="0" y="338"/>
                    <a:pt x="14" y="338"/>
                  </a:cubicBezTo>
                  <a:close/>
                </a:path>
              </a:pathLst>
            </a:custGeom>
            <a:solidFill>
              <a:srgbClr val="436575"/>
            </a:solidFill>
            <a:ln>
              <a:noFill/>
            </a:ln>
          </p:spPr>
          <p:txBody>
            <a:bodyPr wrap="none" lIns="121908" tIns="60955" rIns="121908" bIns="60955" anchor="ctr"/>
            <a:lstStyle/>
            <a:p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24644" y="2417410"/>
              <a:ext cx="14379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cap="all" dirty="0">
                  <a:latin typeface="Verdana" panose="020B0604030504040204" pitchFamily="34" charset="0"/>
                  <a:cs typeface="Verdana" panose="020B0604030504040204" pitchFamily="34" charset="0"/>
                </a:rPr>
                <a:t>用户</a:t>
              </a:r>
              <a:endParaRPr lang="zh-CN" altLang="en-US" sz="1600" cap="all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82604" y="2908165"/>
              <a:ext cx="2362888" cy="51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zh-CN" sz="1200" dirty="0"/>
                <a:t>所有的用户均有注册、登录、修改个人资料的功能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endParaRPr>
            </a:p>
          </p:txBody>
        </p:sp>
      </p:grpSp>
      <p:sp>
        <p:nvSpPr>
          <p:cNvPr id="26" name="文本框 48"/>
          <p:cNvSpPr txBox="1">
            <a:spLocks noChangeArrowheads="1"/>
          </p:cNvSpPr>
          <p:nvPr/>
        </p:nvSpPr>
        <p:spPr bwMode="auto">
          <a:xfrm>
            <a:off x="638995" y="369383"/>
            <a:ext cx="23182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基本功能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57208" y="480183"/>
            <a:ext cx="1947333" cy="3341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basic function </a:t>
            </a:r>
            <a:endParaRPr lang="zh-CN" altLang="en-US" sz="1400" baseline="-300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717982" y="1840806"/>
            <a:ext cx="2362888" cy="1616439"/>
            <a:chOff x="7717982" y="1840806"/>
            <a:chExt cx="2362888" cy="1616439"/>
          </a:xfrm>
        </p:grpSpPr>
        <p:sp>
          <p:nvSpPr>
            <p:cNvPr id="16" name="稻壳儿小白白(http://dwz.cn/Wu2UP)"/>
            <p:cNvSpPr/>
            <p:nvPr/>
          </p:nvSpPr>
          <p:spPr bwMode="auto">
            <a:xfrm>
              <a:off x="7848612" y="1840806"/>
              <a:ext cx="439737" cy="495300"/>
            </a:xfrm>
            <a:custGeom>
              <a:avLst/>
              <a:gdLst>
                <a:gd name="T0" fmla="*/ 2147483646 w 545"/>
                <a:gd name="T1" fmla="*/ 2147483646 h 619"/>
                <a:gd name="T2" fmla="*/ 2147483646 w 545"/>
                <a:gd name="T3" fmla="*/ 2147483646 h 619"/>
                <a:gd name="T4" fmla="*/ 2147483646 w 545"/>
                <a:gd name="T5" fmla="*/ 2147483646 h 619"/>
                <a:gd name="T6" fmla="*/ 2147483646 w 545"/>
                <a:gd name="T7" fmla="*/ 2147483646 h 619"/>
                <a:gd name="T8" fmla="*/ 2147483646 w 545"/>
                <a:gd name="T9" fmla="*/ 2147483646 h 619"/>
                <a:gd name="T10" fmla="*/ 2147483646 w 545"/>
                <a:gd name="T11" fmla="*/ 2147483646 h 619"/>
                <a:gd name="T12" fmla="*/ 2147483646 w 545"/>
                <a:gd name="T13" fmla="*/ 2147483646 h 619"/>
                <a:gd name="T14" fmla="*/ 2147483646 w 545"/>
                <a:gd name="T15" fmla="*/ 2147483646 h 619"/>
                <a:gd name="T16" fmla="*/ 2147483646 w 545"/>
                <a:gd name="T17" fmla="*/ 2147483646 h 619"/>
                <a:gd name="T18" fmla="*/ 2147483646 w 545"/>
                <a:gd name="T19" fmla="*/ 2147483646 h 619"/>
                <a:gd name="T20" fmla="*/ 2147483646 w 545"/>
                <a:gd name="T21" fmla="*/ 0 h 619"/>
                <a:gd name="T22" fmla="*/ 2147483646 w 545"/>
                <a:gd name="T23" fmla="*/ 2147483646 h 619"/>
                <a:gd name="T24" fmla="*/ 2147483646 w 545"/>
                <a:gd name="T25" fmla="*/ 2147483646 h 619"/>
                <a:gd name="T26" fmla="*/ 0 w 545"/>
                <a:gd name="T27" fmla="*/ 2147483646 h 619"/>
                <a:gd name="T28" fmla="*/ 2147483646 w 545"/>
                <a:gd name="T29" fmla="*/ 2147483646 h 619"/>
                <a:gd name="T30" fmla="*/ 2147483646 w 545"/>
                <a:gd name="T31" fmla="*/ 2147483646 h 619"/>
                <a:gd name="T32" fmla="*/ 2147483646 w 545"/>
                <a:gd name="T33" fmla="*/ 2147483646 h 619"/>
                <a:gd name="T34" fmla="*/ 2147483646 w 545"/>
                <a:gd name="T35" fmla="*/ 2147483646 h 619"/>
                <a:gd name="T36" fmla="*/ 2147483646 w 545"/>
                <a:gd name="T37" fmla="*/ 2147483646 h 619"/>
                <a:gd name="T38" fmla="*/ 2147483646 w 545"/>
                <a:gd name="T39" fmla="*/ 2147483646 h 619"/>
                <a:gd name="T40" fmla="*/ 2147483646 w 545"/>
                <a:gd name="T41" fmla="*/ 2147483646 h 619"/>
                <a:gd name="T42" fmla="*/ 2147483646 w 545"/>
                <a:gd name="T43" fmla="*/ 2147483646 h 619"/>
                <a:gd name="T44" fmla="*/ 2147483646 w 545"/>
                <a:gd name="T45" fmla="*/ 2147483646 h 619"/>
                <a:gd name="T46" fmla="*/ 2147483646 w 545"/>
                <a:gd name="T47" fmla="*/ 2147483646 h 619"/>
                <a:gd name="T48" fmla="*/ 2147483646 w 545"/>
                <a:gd name="T49" fmla="*/ 2147483646 h 619"/>
                <a:gd name="T50" fmla="*/ 2147483646 w 545"/>
                <a:gd name="T51" fmla="*/ 2147483646 h 619"/>
                <a:gd name="T52" fmla="*/ 2147483646 w 545"/>
                <a:gd name="T53" fmla="*/ 2147483646 h 619"/>
                <a:gd name="T54" fmla="*/ 2147483646 w 545"/>
                <a:gd name="T55" fmla="*/ 2147483646 h 619"/>
                <a:gd name="T56" fmla="*/ 2147483646 w 545"/>
                <a:gd name="T57" fmla="*/ 2147483646 h 619"/>
                <a:gd name="T58" fmla="*/ 2147483646 w 545"/>
                <a:gd name="T59" fmla="*/ 2147483646 h 619"/>
                <a:gd name="T60" fmla="*/ 2147483646 w 545"/>
                <a:gd name="T61" fmla="*/ 2147483646 h 619"/>
                <a:gd name="T62" fmla="*/ 2147483646 w 545"/>
                <a:gd name="T63" fmla="*/ 2147483646 h 61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45" h="619">
                  <a:moveTo>
                    <a:pt x="412" y="368"/>
                  </a:moveTo>
                  <a:lnTo>
                    <a:pt x="412" y="368"/>
                  </a:lnTo>
                  <a:cubicBezTo>
                    <a:pt x="132" y="368"/>
                    <a:pt x="132" y="368"/>
                    <a:pt x="132" y="368"/>
                  </a:cubicBezTo>
                  <a:cubicBezTo>
                    <a:pt x="118" y="368"/>
                    <a:pt x="118" y="383"/>
                    <a:pt x="118" y="383"/>
                  </a:cubicBezTo>
                  <a:cubicBezTo>
                    <a:pt x="118" y="398"/>
                    <a:pt x="118" y="412"/>
                    <a:pt x="132" y="412"/>
                  </a:cubicBezTo>
                  <a:cubicBezTo>
                    <a:pt x="412" y="412"/>
                    <a:pt x="412" y="412"/>
                    <a:pt x="412" y="412"/>
                  </a:cubicBezTo>
                  <a:cubicBezTo>
                    <a:pt x="412" y="412"/>
                    <a:pt x="427" y="398"/>
                    <a:pt x="427" y="383"/>
                  </a:cubicBezTo>
                  <a:lnTo>
                    <a:pt x="412" y="368"/>
                  </a:lnTo>
                  <a:close/>
                  <a:moveTo>
                    <a:pt x="412" y="471"/>
                  </a:moveTo>
                  <a:lnTo>
                    <a:pt x="412" y="471"/>
                  </a:lnTo>
                  <a:cubicBezTo>
                    <a:pt x="132" y="471"/>
                    <a:pt x="132" y="471"/>
                    <a:pt x="132" y="471"/>
                  </a:cubicBezTo>
                  <a:cubicBezTo>
                    <a:pt x="118" y="471"/>
                    <a:pt x="118" y="471"/>
                    <a:pt x="118" y="486"/>
                  </a:cubicBezTo>
                  <a:cubicBezTo>
                    <a:pt x="118" y="501"/>
                    <a:pt x="118" y="501"/>
                    <a:pt x="132" y="501"/>
                  </a:cubicBezTo>
                  <a:cubicBezTo>
                    <a:pt x="412" y="501"/>
                    <a:pt x="412" y="501"/>
                    <a:pt x="412" y="501"/>
                  </a:cubicBezTo>
                  <a:cubicBezTo>
                    <a:pt x="412" y="501"/>
                    <a:pt x="427" y="501"/>
                    <a:pt x="427" y="486"/>
                  </a:cubicBezTo>
                  <a:cubicBezTo>
                    <a:pt x="427" y="471"/>
                    <a:pt x="412" y="471"/>
                    <a:pt x="412" y="471"/>
                  </a:cubicBezTo>
                  <a:close/>
                  <a:moveTo>
                    <a:pt x="471" y="74"/>
                  </a:moveTo>
                  <a:lnTo>
                    <a:pt x="471" y="74"/>
                  </a:lnTo>
                  <a:cubicBezTo>
                    <a:pt x="412" y="74"/>
                    <a:pt x="412" y="74"/>
                    <a:pt x="412" y="74"/>
                  </a:cubicBezTo>
                  <a:cubicBezTo>
                    <a:pt x="412" y="29"/>
                    <a:pt x="412" y="29"/>
                    <a:pt x="412" y="29"/>
                  </a:cubicBezTo>
                  <a:cubicBezTo>
                    <a:pt x="353" y="29"/>
                    <a:pt x="353" y="29"/>
                    <a:pt x="353" y="29"/>
                  </a:cubicBezTo>
                  <a:cubicBezTo>
                    <a:pt x="339" y="15"/>
                    <a:pt x="309" y="0"/>
                    <a:pt x="265" y="0"/>
                  </a:cubicBezTo>
                  <a:cubicBezTo>
                    <a:pt x="235" y="0"/>
                    <a:pt x="206" y="15"/>
                    <a:pt x="19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9" y="74"/>
                    <a:pt x="0" y="103"/>
                    <a:pt x="0" y="147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29" y="618"/>
                    <a:pt x="73" y="618"/>
                  </a:cubicBezTo>
                  <a:cubicBezTo>
                    <a:pt x="471" y="618"/>
                    <a:pt x="471" y="618"/>
                    <a:pt x="471" y="618"/>
                  </a:cubicBezTo>
                  <a:cubicBezTo>
                    <a:pt x="515" y="618"/>
                    <a:pt x="544" y="589"/>
                    <a:pt x="544" y="545"/>
                  </a:cubicBezTo>
                  <a:cubicBezTo>
                    <a:pt x="544" y="147"/>
                    <a:pt x="544" y="147"/>
                    <a:pt x="544" y="147"/>
                  </a:cubicBezTo>
                  <a:cubicBezTo>
                    <a:pt x="544" y="103"/>
                    <a:pt x="515" y="74"/>
                    <a:pt x="471" y="74"/>
                  </a:cubicBezTo>
                  <a:close/>
                  <a:moveTo>
                    <a:pt x="177" y="74"/>
                  </a:moveTo>
                  <a:lnTo>
                    <a:pt x="177" y="74"/>
                  </a:lnTo>
                  <a:cubicBezTo>
                    <a:pt x="221" y="74"/>
                    <a:pt x="221" y="74"/>
                    <a:pt x="221" y="74"/>
                  </a:cubicBezTo>
                  <a:cubicBezTo>
                    <a:pt x="221" y="59"/>
                    <a:pt x="235" y="29"/>
                    <a:pt x="265" y="29"/>
                  </a:cubicBezTo>
                  <a:cubicBezTo>
                    <a:pt x="294" y="29"/>
                    <a:pt x="324" y="59"/>
                    <a:pt x="324" y="74"/>
                  </a:cubicBezTo>
                  <a:cubicBezTo>
                    <a:pt x="368" y="74"/>
                    <a:pt x="368" y="74"/>
                    <a:pt x="368" y="74"/>
                  </a:cubicBezTo>
                  <a:cubicBezTo>
                    <a:pt x="368" y="147"/>
                    <a:pt x="368" y="147"/>
                    <a:pt x="368" y="147"/>
                  </a:cubicBezTo>
                  <a:cubicBezTo>
                    <a:pt x="177" y="147"/>
                    <a:pt x="177" y="147"/>
                    <a:pt x="177" y="147"/>
                  </a:cubicBezTo>
                  <a:lnTo>
                    <a:pt x="177" y="74"/>
                  </a:lnTo>
                  <a:close/>
                  <a:moveTo>
                    <a:pt x="500" y="545"/>
                  </a:moveTo>
                  <a:lnTo>
                    <a:pt x="500" y="545"/>
                  </a:lnTo>
                  <a:cubicBezTo>
                    <a:pt x="500" y="559"/>
                    <a:pt x="486" y="589"/>
                    <a:pt x="471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9" y="589"/>
                    <a:pt x="29" y="559"/>
                    <a:pt x="29" y="545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29" y="133"/>
                    <a:pt x="59" y="118"/>
                    <a:pt x="73" y="118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412" y="192"/>
                    <a:pt x="412" y="192"/>
                    <a:pt x="412" y="192"/>
                  </a:cubicBezTo>
                  <a:cubicBezTo>
                    <a:pt x="412" y="118"/>
                    <a:pt x="412" y="118"/>
                    <a:pt x="412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86" y="118"/>
                    <a:pt x="500" y="133"/>
                    <a:pt x="500" y="147"/>
                  </a:cubicBezTo>
                  <a:lnTo>
                    <a:pt x="500" y="545"/>
                  </a:lnTo>
                  <a:close/>
                  <a:moveTo>
                    <a:pt x="412" y="265"/>
                  </a:moveTo>
                  <a:lnTo>
                    <a:pt x="412" y="265"/>
                  </a:lnTo>
                  <a:cubicBezTo>
                    <a:pt x="132" y="265"/>
                    <a:pt x="132" y="265"/>
                    <a:pt x="132" y="265"/>
                  </a:cubicBezTo>
                  <a:cubicBezTo>
                    <a:pt x="118" y="265"/>
                    <a:pt x="118" y="280"/>
                    <a:pt x="118" y="295"/>
                  </a:cubicBezTo>
                  <a:cubicBezTo>
                    <a:pt x="118" y="295"/>
                    <a:pt x="118" y="309"/>
                    <a:pt x="132" y="309"/>
                  </a:cubicBezTo>
                  <a:cubicBezTo>
                    <a:pt x="412" y="309"/>
                    <a:pt x="412" y="309"/>
                    <a:pt x="412" y="309"/>
                  </a:cubicBezTo>
                  <a:lnTo>
                    <a:pt x="427" y="295"/>
                  </a:lnTo>
                  <a:cubicBezTo>
                    <a:pt x="427" y="280"/>
                    <a:pt x="412" y="265"/>
                    <a:pt x="412" y="265"/>
                  </a:cubicBezTo>
                  <a:close/>
                </a:path>
              </a:pathLst>
            </a:custGeom>
            <a:solidFill>
              <a:srgbClr val="436575"/>
            </a:solidFill>
            <a:ln>
              <a:noFill/>
            </a:ln>
          </p:spPr>
          <p:txBody>
            <a:bodyPr wrap="none" lIns="121908" tIns="60955" rIns="121908" bIns="60955" anchor="ctr"/>
            <a:lstStyle/>
            <a:p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17982" y="2429848"/>
              <a:ext cx="14379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cap="all" dirty="0">
                  <a:latin typeface="Verdana" panose="020B0604030504040204" pitchFamily="34" charset="0"/>
                  <a:cs typeface="Verdana" panose="020B0604030504040204" pitchFamily="34" charset="0"/>
                </a:rPr>
                <a:t>教师</a:t>
              </a:r>
              <a:endParaRPr lang="zh-CN" altLang="en-US" sz="1600" cap="all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717982" y="2921714"/>
              <a:ext cx="236288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zh-CN" sz="1200" dirty="0"/>
                <a:t>发布</a:t>
              </a:r>
              <a:r>
                <a:rPr lang="zh-CN" altLang="en-US" sz="1200" dirty="0"/>
                <a:t>课程</a:t>
              </a:r>
              <a:r>
                <a:rPr lang="zh-CN" altLang="zh-CN" sz="1200" dirty="0"/>
                <a:t>答疑、</a:t>
              </a:r>
              <a:r>
                <a:rPr lang="zh-CN" altLang="en-US" sz="1200" dirty="0"/>
                <a:t>创建</a:t>
              </a:r>
              <a:r>
                <a:rPr lang="zh-CN" altLang="zh-CN" sz="1200" dirty="0"/>
                <a:t>课程、查看提问、回答问题</a:t>
              </a:r>
              <a:r>
                <a:rPr lang="zh-CN" altLang="en-US" sz="1200" dirty="0"/>
                <a:t>、删除课程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613013" y="4063591"/>
            <a:ext cx="2362888" cy="1528011"/>
            <a:chOff x="4613013" y="4063591"/>
            <a:chExt cx="2362888" cy="1528011"/>
          </a:xfrm>
        </p:grpSpPr>
        <p:sp>
          <p:nvSpPr>
            <p:cNvPr id="14" name="稻壳儿小白白(http://dwz.cn/Wu2UP)"/>
            <p:cNvSpPr/>
            <p:nvPr/>
          </p:nvSpPr>
          <p:spPr bwMode="auto">
            <a:xfrm>
              <a:off x="4733906" y="4063591"/>
              <a:ext cx="509588" cy="511175"/>
            </a:xfrm>
            <a:custGeom>
              <a:avLst/>
              <a:gdLst>
                <a:gd name="T0" fmla="*/ 2147483646 w 634"/>
                <a:gd name="T1" fmla="*/ 2147483646 h 634"/>
                <a:gd name="T2" fmla="*/ 2147483646 w 634"/>
                <a:gd name="T3" fmla="*/ 2147483646 h 634"/>
                <a:gd name="T4" fmla="*/ 2147483646 w 634"/>
                <a:gd name="T5" fmla="*/ 2147483646 h 634"/>
                <a:gd name="T6" fmla="*/ 2147483646 w 634"/>
                <a:gd name="T7" fmla="*/ 2147483646 h 634"/>
                <a:gd name="T8" fmla="*/ 2147483646 w 634"/>
                <a:gd name="T9" fmla="*/ 2147483646 h 634"/>
                <a:gd name="T10" fmla="*/ 2147483646 w 634"/>
                <a:gd name="T11" fmla="*/ 2147483646 h 634"/>
                <a:gd name="T12" fmla="*/ 2147483646 w 634"/>
                <a:gd name="T13" fmla="*/ 2147483646 h 634"/>
                <a:gd name="T14" fmla="*/ 2147483646 w 634"/>
                <a:gd name="T15" fmla="*/ 2147483646 h 634"/>
                <a:gd name="T16" fmla="*/ 2147483646 w 634"/>
                <a:gd name="T17" fmla="*/ 2147483646 h 634"/>
                <a:gd name="T18" fmla="*/ 2147483646 w 634"/>
                <a:gd name="T19" fmla="*/ 2147483646 h 634"/>
                <a:gd name="T20" fmla="*/ 2147483646 w 634"/>
                <a:gd name="T21" fmla="*/ 2147483646 h 634"/>
                <a:gd name="T22" fmla="*/ 2147483646 w 634"/>
                <a:gd name="T23" fmla="*/ 2147483646 h 634"/>
                <a:gd name="T24" fmla="*/ 2147483646 w 634"/>
                <a:gd name="T25" fmla="*/ 2147483646 h 634"/>
                <a:gd name="T26" fmla="*/ 2147483646 w 634"/>
                <a:gd name="T27" fmla="*/ 2147483646 h 634"/>
                <a:gd name="T28" fmla="*/ 2147483646 w 634"/>
                <a:gd name="T29" fmla="*/ 2147483646 h 634"/>
                <a:gd name="T30" fmla="*/ 2147483646 w 634"/>
                <a:gd name="T31" fmla="*/ 2147483646 h 634"/>
                <a:gd name="T32" fmla="*/ 2147483646 w 634"/>
                <a:gd name="T33" fmla="*/ 2147483646 h 634"/>
                <a:gd name="T34" fmla="*/ 2147483646 w 634"/>
                <a:gd name="T35" fmla="*/ 2147483646 h 634"/>
                <a:gd name="T36" fmla="*/ 2147483646 w 634"/>
                <a:gd name="T37" fmla="*/ 2147483646 h 634"/>
                <a:gd name="T38" fmla="*/ 2147483646 w 634"/>
                <a:gd name="T39" fmla="*/ 2147483646 h 634"/>
                <a:gd name="T40" fmla="*/ 2147483646 w 634"/>
                <a:gd name="T41" fmla="*/ 2147483646 h 634"/>
                <a:gd name="T42" fmla="*/ 2147483646 w 634"/>
                <a:gd name="T43" fmla="*/ 2147483646 h 634"/>
                <a:gd name="T44" fmla="*/ 2147483646 w 634"/>
                <a:gd name="T45" fmla="*/ 2147483646 h 634"/>
                <a:gd name="T46" fmla="*/ 2147483646 w 634"/>
                <a:gd name="T47" fmla="*/ 2147483646 h 634"/>
                <a:gd name="T48" fmla="*/ 0 w 634"/>
                <a:gd name="T49" fmla="*/ 0 h 634"/>
                <a:gd name="T50" fmla="*/ 0 w 634"/>
                <a:gd name="T51" fmla="*/ 0 h 634"/>
                <a:gd name="T52" fmla="*/ 0 w 634"/>
                <a:gd name="T53" fmla="*/ 2147483646 h 634"/>
                <a:gd name="T54" fmla="*/ 2147483646 w 634"/>
                <a:gd name="T55" fmla="*/ 2147483646 h 634"/>
                <a:gd name="T56" fmla="*/ 2147483646 w 634"/>
                <a:gd name="T57" fmla="*/ 2147483646 h 634"/>
                <a:gd name="T58" fmla="*/ 2147483646 w 634"/>
                <a:gd name="T59" fmla="*/ 2147483646 h 634"/>
                <a:gd name="T60" fmla="*/ 2147483646 w 634"/>
                <a:gd name="T61" fmla="*/ 2147483646 h 634"/>
                <a:gd name="T62" fmla="*/ 2147483646 w 634"/>
                <a:gd name="T63" fmla="*/ 2147483646 h 634"/>
                <a:gd name="T64" fmla="*/ 2147483646 w 634"/>
                <a:gd name="T65" fmla="*/ 2147483646 h 634"/>
                <a:gd name="T66" fmla="*/ 2147483646 w 634"/>
                <a:gd name="T67" fmla="*/ 2147483646 h 634"/>
                <a:gd name="T68" fmla="*/ 2147483646 w 634"/>
                <a:gd name="T69" fmla="*/ 2147483646 h 634"/>
                <a:gd name="T70" fmla="*/ 2147483646 w 634"/>
                <a:gd name="T71" fmla="*/ 2147483646 h 634"/>
                <a:gd name="T72" fmla="*/ 2147483646 w 634"/>
                <a:gd name="T73" fmla="*/ 2147483646 h 634"/>
                <a:gd name="T74" fmla="*/ 2147483646 w 634"/>
                <a:gd name="T75" fmla="*/ 2147483646 h 634"/>
                <a:gd name="T76" fmla="*/ 2147483646 w 634"/>
                <a:gd name="T77" fmla="*/ 2147483646 h 634"/>
                <a:gd name="T78" fmla="*/ 2147483646 w 634"/>
                <a:gd name="T79" fmla="*/ 2147483646 h 634"/>
                <a:gd name="T80" fmla="*/ 2147483646 w 634"/>
                <a:gd name="T81" fmla="*/ 2147483646 h 634"/>
                <a:gd name="T82" fmla="*/ 2147483646 w 634"/>
                <a:gd name="T83" fmla="*/ 2147483646 h 634"/>
                <a:gd name="T84" fmla="*/ 2147483646 w 634"/>
                <a:gd name="T85" fmla="*/ 0 h 634"/>
                <a:gd name="T86" fmla="*/ 0 w 634"/>
                <a:gd name="T87" fmla="*/ 0 h 634"/>
                <a:gd name="T88" fmla="*/ 2147483646 w 634"/>
                <a:gd name="T89" fmla="*/ 2147483646 h 634"/>
                <a:gd name="T90" fmla="*/ 2147483646 w 634"/>
                <a:gd name="T91" fmla="*/ 2147483646 h 634"/>
                <a:gd name="T92" fmla="*/ 2147483646 w 634"/>
                <a:gd name="T93" fmla="*/ 2147483646 h 634"/>
                <a:gd name="T94" fmla="*/ 2147483646 w 634"/>
                <a:gd name="T95" fmla="*/ 2147483646 h 634"/>
                <a:gd name="T96" fmla="*/ 2147483646 w 634"/>
                <a:gd name="T97" fmla="*/ 2147483646 h 634"/>
                <a:gd name="T98" fmla="*/ 2147483646 w 634"/>
                <a:gd name="T99" fmla="*/ 2147483646 h 634"/>
                <a:gd name="T100" fmla="*/ 2147483646 w 634"/>
                <a:gd name="T101" fmla="*/ 2147483646 h 634"/>
                <a:gd name="T102" fmla="*/ 2147483646 w 634"/>
                <a:gd name="T103" fmla="*/ 2147483646 h 63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34" h="634">
                  <a:moveTo>
                    <a:pt x="309" y="398"/>
                  </a:moveTo>
                  <a:lnTo>
                    <a:pt x="309" y="398"/>
                  </a:lnTo>
                  <a:cubicBezTo>
                    <a:pt x="324" y="398"/>
                    <a:pt x="338" y="383"/>
                    <a:pt x="338" y="368"/>
                  </a:cubicBezTo>
                  <a:cubicBezTo>
                    <a:pt x="338" y="132"/>
                    <a:pt x="338" y="132"/>
                    <a:pt x="338" y="132"/>
                  </a:cubicBezTo>
                  <a:cubicBezTo>
                    <a:pt x="338" y="132"/>
                    <a:pt x="324" y="118"/>
                    <a:pt x="309" y="118"/>
                  </a:cubicBezTo>
                  <a:lnTo>
                    <a:pt x="294" y="132"/>
                  </a:lnTo>
                  <a:cubicBezTo>
                    <a:pt x="294" y="368"/>
                    <a:pt x="294" y="368"/>
                    <a:pt x="294" y="368"/>
                  </a:cubicBezTo>
                  <a:cubicBezTo>
                    <a:pt x="294" y="383"/>
                    <a:pt x="309" y="398"/>
                    <a:pt x="309" y="398"/>
                  </a:cubicBezTo>
                  <a:close/>
                  <a:moveTo>
                    <a:pt x="426" y="398"/>
                  </a:moveTo>
                  <a:lnTo>
                    <a:pt x="426" y="398"/>
                  </a:lnTo>
                  <a:cubicBezTo>
                    <a:pt x="442" y="398"/>
                    <a:pt x="456" y="383"/>
                    <a:pt x="456" y="368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42" y="177"/>
                    <a:pt x="426" y="177"/>
                  </a:cubicBezTo>
                  <a:lnTo>
                    <a:pt x="412" y="191"/>
                  </a:lnTo>
                  <a:cubicBezTo>
                    <a:pt x="412" y="368"/>
                    <a:pt x="412" y="368"/>
                    <a:pt x="412" y="368"/>
                  </a:cubicBezTo>
                  <a:cubicBezTo>
                    <a:pt x="412" y="383"/>
                    <a:pt x="426" y="398"/>
                    <a:pt x="426" y="398"/>
                  </a:cubicBezTo>
                  <a:close/>
                  <a:moveTo>
                    <a:pt x="191" y="398"/>
                  </a:moveTo>
                  <a:lnTo>
                    <a:pt x="191" y="398"/>
                  </a:lnTo>
                  <a:cubicBezTo>
                    <a:pt x="206" y="398"/>
                    <a:pt x="221" y="383"/>
                    <a:pt x="221" y="368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1" y="280"/>
                    <a:pt x="206" y="280"/>
                    <a:pt x="191" y="280"/>
                  </a:cubicBezTo>
                  <a:cubicBezTo>
                    <a:pt x="191" y="280"/>
                    <a:pt x="176" y="280"/>
                    <a:pt x="176" y="294"/>
                  </a:cubicBezTo>
                  <a:cubicBezTo>
                    <a:pt x="176" y="368"/>
                    <a:pt x="176" y="368"/>
                    <a:pt x="176" y="368"/>
                  </a:cubicBezTo>
                  <a:cubicBezTo>
                    <a:pt x="176" y="383"/>
                    <a:pt x="191" y="398"/>
                    <a:pt x="191" y="398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44"/>
                    <a:pt x="0" y="44"/>
                    <a:pt x="0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73"/>
                    <a:pt x="44" y="412"/>
                    <a:pt x="44" y="412"/>
                  </a:cubicBezTo>
                  <a:cubicBezTo>
                    <a:pt x="44" y="456"/>
                    <a:pt x="73" y="486"/>
                    <a:pt x="117" y="486"/>
                  </a:cubicBezTo>
                  <a:cubicBezTo>
                    <a:pt x="235" y="486"/>
                    <a:pt x="235" y="486"/>
                    <a:pt x="235" y="486"/>
                  </a:cubicBezTo>
                  <a:cubicBezTo>
                    <a:pt x="162" y="633"/>
                    <a:pt x="162" y="633"/>
                    <a:pt x="162" y="633"/>
                  </a:cubicBezTo>
                  <a:cubicBezTo>
                    <a:pt x="221" y="633"/>
                    <a:pt x="221" y="633"/>
                    <a:pt x="221" y="633"/>
                  </a:cubicBezTo>
                  <a:cubicBezTo>
                    <a:pt x="294" y="486"/>
                    <a:pt x="294" y="486"/>
                    <a:pt x="294" y="486"/>
                  </a:cubicBezTo>
                  <a:cubicBezTo>
                    <a:pt x="338" y="486"/>
                    <a:pt x="338" y="486"/>
                    <a:pt x="338" y="486"/>
                  </a:cubicBezTo>
                  <a:cubicBezTo>
                    <a:pt x="412" y="633"/>
                    <a:pt x="412" y="633"/>
                    <a:pt x="412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397" y="486"/>
                    <a:pt x="397" y="486"/>
                    <a:pt x="397" y="486"/>
                  </a:cubicBezTo>
                  <a:cubicBezTo>
                    <a:pt x="515" y="486"/>
                    <a:pt x="515" y="486"/>
                    <a:pt x="515" y="486"/>
                  </a:cubicBezTo>
                  <a:cubicBezTo>
                    <a:pt x="559" y="486"/>
                    <a:pt x="588" y="456"/>
                    <a:pt x="588" y="412"/>
                  </a:cubicBezTo>
                  <a:cubicBezTo>
                    <a:pt x="588" y="412"/>
                    <a:pt x="588" y="73"/>
                    <a:pt x="588" y="44"/>
                  </a:cubicBezTo>
                  <a:cubicBezTo>
                    <a:pt x="633" y="44"/>
                    <a:pt x="633" y="44"/>
                    <a:pt x="633" y="44"/>
                  </a:cubicBezTo>
                  <a:cubicBezTo>
                    <a:pt x="633" y="0"/>
                    <a:pt x="633" y="0"/>
                    <a:pt x="633" y="0"/>
                  </a:cubicBezTo>
                  <a:lnTo>
                    <a:pt x="0" y="0"/>
                  </a:lnTo>
                  <a:close/>
                  <a:moveTo>
                    <a:pt x="544" y="412"/>
                  </a:moveTo>
                  <a:lnTo>
                    <a:pt x="544" y="412"/>
                  </a:lnTo>
                  <a:cubicBezTo>
                    <a:pt x="544" y="442"/>
                    <a:pt x="530" y="456"/>
                    <a:pt x="515" y="456"/>
                  </a:cubicBezTo>
                  <a:cubicBezTo>
                    <a:pt x="117" y="456"/>
                    <a:pt x="117" y="456"/>
                    <a:pt x="117" y="456"/>
                  </a:cubicBezTo>
                  <a:cubicBezTo>
                    <a:pt x="88" y="456"/>
                    <a:pt x="73" y="442"/>
                    <a:pt x="73" y="412"/>
                  </a:cubicBezTo>
                  <a:cubicBezTo>
                    <a:pt x="73" y="412"/>
                    <a:pt x="73" y="59"/>
                    <a:pt x="73" y="44"/>
                  </a:cubicBezTo>
                  <a:cubicBezTo>
                    <a:pt x="544" y="44"/>
                    <a:pt x="544" y="44"/>
                    <a:pt x="544" y="44"/>
                  </a:cubicBezTo>
                  <a:cubicBezTo>
                    <a:pt x="544" y="73"/>
                    <a:pt x="544" y="412"/>
                    <a:pt x="544" y="412"/>
                  </a:cubicBezTo>
                  <a:close/>
                </a:path>
              </a:pathLst>
            </a:custGeom>
            <a:solidFill>
              <a:srgbClr val="436575"/>
            </a:solidFill>
            <a:ln>
              <a:noFill/>
            </a:ln>
          </p:spPr>
          <p:txBody>
            <a:bodyPr wrap="none" lIns="121908" tIns="60955" rIns="121908" bIns="60955" anchor="ctr"/>
            <a:lstStyle/>
            <a:p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24644" y="4681223"/>
              <a:ext cx="14379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cap="all" dirty="0">
                  <a:latin typeface="Verdana" panose="020B0604030504040204" pitchFamily="34" charset="0"/>
                  <a:cs typeface="Verdana" panose="020B0604030504040204" pitchFamily="34" charset="0"/>
                </a:rPr>
                <a:t>学生</a:t>
              </a:r>
              <a:endParaRPr lang="zh-CN" altLang="en-US" sz="1600" cap="all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613013" y="5056071"/>
              <a:ext cx="236288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200" dirty="0"/>
                <a:t>添加</a:t>
              </a:r>
              <a:r>
                <a:rPr lang="zh-CN" altLang="zh-CN" sz="1200" dirty="0"/>
                <a:t>课程、查询历史问答、</a:t>
              </a:r>
              <a:r>
                <a:rPr lang="zh-CN" altLang="en-US" sz="1200" dirty="0"/>
                <a:t>发布问题</a:t>
              </a:r>
              <a:r>
                <a:rPr lang="zh-CN" altLang="zh-CN" sz="1200" dirty="0"/>
                <a:t>、回答</a:t>
              </a:r>
              <a:r>
                <a:rPr lang="zh-CN" altLang="en-US" sz="1200" dirty="0"/>
                <a:t>问题、参与课程答疑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717982" y="4063591"/>
            <a:ext cx="2362888" cy="1266380"/>
            <a:chOff x="7717982" y="4063591"/>
            <a:chExt cx="2362888" cy="1266380"/>
          </a:xfrm>
        </p:grpSpPr>
        <p:sp>
          <p:nvSpPr>
            <p:cNvPr id="15" name="稻壳儿小白白(http://dwz.cn/Wu2UP)"/>
            <p:cNvSpPr/>
            <p:nvPr/>
          </p:nvSpPr>
          <p:spPr bwMode="auto">
            <a:xfrm>
              <a:off x="7848612" y="4063591"/>
              <a:ext cx="509588" cy="496888"/>
            </a:xfrm>
            <a:custGeom>
              <a:avLst/>
              <a:gdLst>
                <a:gd name="T0" fmla="*/ 2147483646 w 634"/>
                <a:gd name="T1" fmla="*/ 0 h 619"/>
                <a:gd name="T2" fmla="*/ 2147483646 w 634"/>
                <a:gd name="T3" fmla="*/ 0 h 619"/>
                <a:gd name="T4" fmla="*/ 0 w 634"/>
                <a:gd name="T5" fmla="*/ 2147483646 h 619"/>
                <a:gd name="T6" fmla="*/ 0 w 634"/>
                <a:gd name="T7" fmla="*/ 2147483646 h 619"/>
                <a:gd name="T8" fmla="*/ 2147483646 w 634"/>
                <a:gd name="T9" fmla="*/ 2147483646 h 619"/>
                <a:gd name="T10" fmla="*/ 2147483646 w 634"/>
                <a:gd name="T11" fmla="*/ 2147483646 h 619"/>
                <a:gd name="T12" fmla="*/ 2147483646 w 634"/>
                <a:gd name="T13" fmla="*/ 2147483646 h 619"/>
                <a:gd name="T14" fmla="*/ 2147483646 w 634"/>
                <a:gd name="T15" fmla="*/ 2147483646 h 619"/>
                <a:gd name="T16" fmla="*/ 2147483646 w 634"/>
                <a:gd name="T17" fmla="*/ 0 h 619"/>
                <a:gd name="T18" fmla="*/ 2147483646 w 634"/>
                <a:gd name="T19" fmla="*/ 2147483646 h 619"/>
                <a:gd name="T20" fmla="*/ 2147483646 w 634"/>
                <a:gd name="T21" fmla="*/ 2147483646 h 619"/>
                <a:gd name="T22" fmla="*/ 2147483646 w 634"/>
                <a:gd name="T23" fmla="*/ 2147483646 h 619"/>
                <a:gd name="T24" fmla="*/ 2147483646 w 634"/>
                <a:gd name="T25" fmla="*/ 2147483646 h 619"/>
                <a:gd name="T26" fmla="*/ 2147483646 w 634"/>
                <a:gd name="T27" fmla="*/ 2147483646 h 619"/>
                <a:gd name="T28" fmla="*/ 2147483646 w 634"/>
                <a:gd name="T29" fmla="*/ 2147483646 h 619"/>
                <a:gd name="T30" fmla="*/ 2147483646 w 634"/>
                <a:gd name="T31" fmla="*/ 2147483646 h 619"/>
                <a:gd name="T32" fmla="*/ 2147483646 w 634"/>
                <a:gd name="T33" fmla="*/ 2147483646 h 619"/>
                <a:gd name="T34" fmla="*/ 2147483646 w 634"/>
                <a:gd name="T35" fmla="*/ 2147483646 h 619"/>
                <a:gd name="T36" fmla="*/ 2147483646 w 634"/>
                <a:gd name="T37" fmla="*/ 2147483646 h 619"/>
                <a:gd name="T38" fmla="*/ 2147483646 w 634"/>
                <a:gd name="T39" fmla="*/ 2147483646 h 619"/>
                <a:gd name="T40" fmla="*/ 2147483646 w 634"/>
                <a:gd name="T41" fmla="*/ 2147483646 h 619"/>
                <a:gd name="T42" fmla="*/ 2147483646 w 634"/>
                <a:gd name="T43" fmla="*/ 2147483646 h 619"/>
                <a:gd name="T44" fmla="*/ 2147483646 w 634"/>
                <a:gd name="T45" fmla="*/ 2147483646 h 619"/>
                <a:gd name="T46" fmla="*/ 2147483646 w 634"/>
                <a:gd name="T47" fmla="*/ 2147483646 h 619"/>
                <a:gd name="T48" fmla="*/ 2147483646 w 634"/>
                <a:gd name="T49" fmla="*/ 2147483646 h 619"/>
                <a:gd name="T50" fmla="*/ 2147483646 w 634"/>
                <a:gd name="T51" fmla="*/ 2147483646 h 619"/>
                <a:gd name="T52" fmla="*/ 2147483646 w 634"/>
                <a:gd name="T53" fmla="*/ 2147483646 h 619"/>
                <a:gd name="T54" fmla="*/ 2147483646 w 634"/>
                <a:gd name="T55" fmla="*/ 2147483646 h 619"/>
                <a:gd name="T56" fmla="*/ 2147483646 w 634"/>
                <a:gd name="T57" fmla="*/ 2147483646 h 619"/>
                <a:gd name="T58" fmla="*/ 2147483646 w 634"/>
                <a:gd name="T59" fmla="*/ 2147483646 h 619"/>
                <a:gd name="T60" fmla="*/ 2147483646 w 634"/>
                <a:gd name="T61" fmla="*/ 2147483646 h 619"/>
                <a:gd name="T62" fmla="*/ 2147483646 w 634"/>
                <a:gd name="T63" fmla="*/ 2147483646 h 619"/>
                <a:gd name="T64" fmla="*/ 2147483646 w 634"/>
                <a:gd name="T65" fmla="*/ 2147483646 h 619"/>
                <a:gd name="T66" fmla="*/ 2147483646 w 634"/>
                <a:gd name="T67" fmla="*/ 2147483646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4" h="619">
                  <a:moveTo>
                    <a:pt x="324" y="0"/>
                  </a:moveTo>
                  <a:lnTo>
                    <a:pt x="324" y="0"/>
                  </a:lnTo>
                  <a:cubicBezTo>
                    <a:pt x="0" y="177"/>
                    <a:pt x="0" y="177"/>
                    <a:pt x="0" y="177"/>
                  </a:cubicBezTo>
                  <a:cubicBezTo>
                    <a:pt x="0" y="221"/>
                    <a:pt x="0" y="545"/>
                    <a:pt x="0" y="545"/>
                  </a:cubicBezTo>
                  <a:cubicBezTo>
                    <a:pt x="0" y="589"/>
                    <a:pt x="45" y="618"/>
                    <a:pt x="89" y="618"/>
                  </a:cubicBezTo>
                  <a:cubicBezTo>
                    <a:pt x="560" y="618"/>
                    <a:pt x="560" y="618"/>
                    <a:pt x="560" y="618"/>
                  </a:cubicBezTo>
                  <a:cubicBezTo>
                    <a:pt x="604" y="618"/>
                    <a:pt x="633" y="589"/>
                    <a:pt x="633" y="545"/>
                  </a:cubicBezTo>
                  <a:cubicBezTo>
                    <a:pt x="633" y="545"/>
                    <a:pt x="633" y="221"/>
                    <a:pt x="633" y="177"/>
                  </a:cubicBezTo>
                  <a:lnTo>
                    <a:pt x="324" y="0"/>
                  </a:lnTo>
                  <a:close/>
                  <a:moveTo>
                    <a:pt x="45" y="545"/>
                  </a:moveTo>
                  <a:lnTo>
                    <a:pt x="45" y="545"/>
                  </a:lnTo>
                  <a:cubicBezTo>
                    <a:pt x="45" y="236"/>
                    <a:pt x="45" y="236"/>
                    <a:pt x="45" y="236"/>
                  </a:cubicBezTo>
                  <a:cubicBezTo>
                    <a:pt x="221" y="383"/>
                    <a:pt x="221" y="383"/>
                    <a:pt x="221" y="383"/>
                  </a:cubicBezTo>
                  <a:cubicBezTo>
                    <a:pt x="45" y="560"/>
                    <a:pt x="45" y="560"/>
                    <a:pt x="45" y="560"/>
                  </a:cubicBezTo>
                  <a:lnTo>
                    <a:pt x="45" y="545"/>
                  </a:lnTo>
                  <a:close/>
                  <a:moveTo>
                    <a:pt x="74" y="589"/>
                  </a:moveTo>
                  <a:lnTo>
                    <a:pt x="74" y="589"/>
                  </a:lnTo>
                  <a:cubicBezTo>
                    <a:pt x="251" y="398"/>
                    <a:pt x="251" y="398"/>
                    <a:pt x="251" y="398"/>
                  </a:cubicBezTo>
                  <a:cubicBezTo>
                    <a:pt x="324" y="442"/>
                    <a:pt x="324" y="442"/>
                    <a:pt x="324" y="442"/>
                  </a:cubicBezTo>
                  <a:cubicBezTo>
                    <a:pt x="383" y="398"/>
                    <a:pt x="383" y="398"/>
                    <a:pt x="383" y="398"/>
                  </a:cubicBezTo>
                  <a:cubicBezTo>
                    <a:pt x="560" y="589"/>
                    <a:pt x="560" y="589"/>
                    <a:pt x="560" y="589"/>
                  </a:cubicBezTo>
                  <a:lnTo>
                    <a:pt x="74" y="589"/>
                  </a:lnTo>
                  <a:close/>
                  <a:moveTo>
                    <a:pt x="589" y="545"/>
                  </a:moveTo>
                  <a:lnTo>
                    <a:pt x="589" y="545"/>
                  </a:lnTo>
                  <a:lnTo>
                    <a:pt x="589" y="560"/>
                  </a:lnTo>
                  <a:cubicBezTo>
                    <a:pt x="412" y="383"/>
                    <a:pt x="412" y="383"/>
                    <a:pt x="412" y="383"/>
                  </a:cubicBezTo>
                  <a:cubicBezTo>
                    <a:pt x="589" y="236"/>
                    <a:pt x="589" y="236"/>
                    <a:pt x="589" y="236"/>
                  </a:cubicBezTo>
                  <a:lnTo>
                    <a:pt x="589" y="545"/>
                  </a:lnTo>
                  <a:close/>
                  <a:moveTo>
                    <a:pt x="324" y="398"/>
                  </a:moveTo>
                  <a:lnTo>
                    <a:pt x="324" y="398"/>
                  </a:lnTo>
                  <a:cubicBezTo>
                    <a:pt x="45" y="192"/>
                    <a:pt x="45" y="192"/>
                    <a:pt x="45" y="192"/>
                  </a:cubicBezTo>
                  <a:cubicBezTo>
                    <a:pt x="324" y="45"/>
                    <a:pt x="324" y="45"/>
                    <a:pt x="324" y="45"/>
                  </a:cubicBezTo>
                  <a:cubicBezTo>
                    <a:pt x="589" y="192"/>
                    <a:pt x="589" y="192"/>
                    <a:pt x="589" y="192"/>
                  </a:cubicBezTo>
                  <a:lnTo>
                    <a:pt x="324" y="398"/>
                  </a:lnTo>
                  <a:close/>
                </a:path>
              </a:pathLst>
            </a:custGeom>
            <a:solidFill>
              <a:srgbClr val="436575"/>
            </a:solidFill>
            <a:ln>
              <a:noFill/>
            </a:ln>
          </p:spPr>
          <p:txBody>
            <a:bodyPr wrap="none" lIns="121908" tIns="60955" rIns="121908" bIns="60955" anchor="ctr"/>
            <a:lstStyle/>
            <a:p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717982" y="4681223"/>
              <a:ext cx="14379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cap="all" dirty="0">
                  <a:latin typeface="Verdana" panose="020B0604030504040204" pitchFamily="34" charset="0"/>
                  <a:cs typeface="Verdana" panose="020B0604030504040204" pitchFamily="34" charset="0"/>
                </a:rPr>
                <a:t>管理员</a:t>
              </a:r>
              <a:endParaRPr lang="zh-CN" altLang="en-US" sz="1600" cap="all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717982" y="5016039"/>
              <a:ext cx="236288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zh-CN" sz="1200" dirty="0"/>
                <a:t>课程管理、用户管理</a:t>
              </a:r>
              <a:r>
                <a:rPr lang="zh-CN" altLang="en-US" sz="1200" dirty="0"/>
                <a:t>、内容管理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Lao UI" panose="020B0502040204020203" pitchFamily="34" charset="0"/>
                <a:ea typeface="Open Sans Light" panose="020B0306030504020204" pitchFamily="34" charset="0"/>
                <a:cs typeface="Lao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13" y="0"/>
            <a:ext cx="706977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2700000">
            <a:off x="-315563" y="-78134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2700000">
            <a:off x="7671290" y="2775832"/>
            <a:ext cx="4863510" cy="48635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621187" y="1666136"/>
            <a:ext cx="4949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gradFill>
                  <a:gsLst>
                    <a:gs pos="0">
                      <a:srgbClr val="2B5A72"/>
                    </a:gs>
                    <a:gs pos="51600">
                      <a:srgbClr val="88B9CC"/>
                    </a:gs>
                    <a:gs pos="100000">
                      <a:srgbClr val="436575"/>
                    </a:gs>
                  </a:gsLst>
                  <a:lin ang="5400000" scaled="1"/>
                </a:gra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03</a:t>
            </a:r>
            <a:endParaRPr lang="en-US" altLang="zh-CN" sz="8000" b="1" dirty="0">
              <a:gradFill>
                <a:gsLst>
                  <a:gs pos="0">
                    <a:srgbClr val="2B5A72"/>
                  </a:gs>
                  <a:gs pos="51600">
                    <a:srgbClr val="88B9CC"/>
                  </a:gs>
                  <a:gs pos="100000">
                    <a:srgbClr val="436575"/>
                  </a:gs>
                </a:gsLst>
                <a:lin ang="5400000" scaled="1"/>
              </a:gra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  <a:p>
            <a:pPr algn="ctr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Web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应用建模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56809" y="2913801"/>
            <a:ext cx="3678382" cy="926468"/>
            <a:chOff x="4184073" y="3169227"/>
            <a:chExt cx="3678382" cy="92646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184073" y="3169227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184073" y="4095695"/>
              <a:ext cx="3678382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4767027" y="3985541"/>
            <a:ext cx="3021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Segoe UI" panose="020B0502040204020203" pitchFamily="34" charset="0"/>
                <a:sym typeface="Segoe UI" panose="020B0502040204020203" pitchFamily="34" charset="0"/>
              </a:rPr>
              <a:t>Web Application Modeling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564373" y="1183432"/>
            <a:ext cx="3086914" cy="3136681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22237" y="3020450"/>
            <a:ext cx="2393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cap="al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功能需求建模</a:t>
            </a:r>
            <a:endParaRPr lang="en-US" altLang="zh-CN" sz="2800" cap="all" dirty="0" smtClean="0">
              <a:solidFill>
                <a:schemeClr val="accent1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zh-CN" altLang="en-US" sz="2800" cap="all" dirty="0" smtClean="0">
                <a:solidFill>
                  <a:srgbClr val="26262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用例图</a:t>
            </a:r>
            <a:endParaRPr lang="en-US" altLang="zh-CN" sz="2800" cap="all" dirty="0">
              <a:solidFill>
                <a:srgbClr val="26262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676758" y="351212"/>
            <a:ext cx="28284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Web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Verdana" panose="020B0604030504040204" pitchFamily="34" charset="0"/>
              </a:rPr>
              <a:t>应用建模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cs typeface="Verdana" panose="020B060403050404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68084" y="163773"/>
            <a:ext cx="1282889" cy="649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09" y="1208315"/>
            <a:ext cx="8436591" cy="4578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1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1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5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7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8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9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2516</Words>
  <Application>WPS 演示</Application>
  <PresentationFormat>宽屏</PresentationFormat>
  <Paragraphs>236</Paragraphs>
  <Slides>36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6" baseType="lpstr">
      <vt:lpstr>Arial</vt:lpstr>
      <vt:lpstr>宋体</vt:lpstr>
      <vt:lpstr>Wingdings</vt:lpstr>
      <vt:lpstr>Segoe UI</vt:lpstr>
      <vt:lpstr>微软雅黑</vt:lpstr>
      <vt:lpstr>方正黑体简体</vt:lpstr>
      <vt:lpstr>Verdana</vt:lpstr>
      <vt:lpstr>Lao UI</vt:lpstr>
      <vt:lpstr>Open Sans Light</vt:lpstr>
      <vt:lpstr>Microsoft YaHei UI Light</vt:lpstr>
      <vt:lpstr>Arial Unicode MS</vt:lpstr>
      <vt:lpstr>等线</vt:lpstr>
      <vt:lpstr>等线 Light</vt:lpstr>
      <vt:lpstr>Open Sans</vt:lpstr>
      <vt:lpstr>Calibri</vt:lpstr>
      <vt:lpstr>Yu Gothic UI Light</vt:lpstr>
      <vt:lpstr>Segoe UI Symbol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Whishile.King&amp;Ethan</dc:creator>
  <cp:lastModifiedBy>linger Darling.</cp:lastModifiedBy>
  <cp:revision>89</cp:revision>
  <dcterms:created xsi:type="dcterms:W3CDTF">2017-09-16T12:49:00Z</dcterms:created>
  <dcterms:modified xsi:type="dcterms:W3CDTF">2018-06-19T07:27:23Z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2052-10.1.0.7245</vt:lpwstr>
  </property>
</Properties>
</file>